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73" r:id="rId4"/>
    <p:sldId id="258" r:id="rId5"/>
    <p:sldId id="268" r:id="rId6"/>
    <p:sldId id="269" r:id="rId7"/>
    <p:sldId id="270" r:id="rId8"/>
    <p:sldId id="259" r:id="rId9"/>
    <p:sldId id="261" r:id="rId10"/>
    <p:sldId id="262" r:id="rId11"/>
    <p:sldId id="271" r:id="rId12"/>
    <p:sldId id="272" r:id="rId13"/>
    <p:sldId id="263" r:id="rId14"/>
    <p:sldId id="264" r:id="rId15"/>
    <p:sldId id="265" r:id="rId16"/>
    <p:sldId id="266" r:id="rId17"/>
    <p:sldId id="267" r:id="rId18"/>
  </p:sldIdLst>
  <p:sldSz cx="12192000" cy="6858000"/>
  <p:notesSz cx="12192000" cy="6858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9" d="100"/>
          <a:sy n="89" d="100"/>
        </p:scale>
        <p:origin x="-403" y="37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1975" y="6857986"/>
                </a:moveTo>
                <a:lnTo>
                  <a:pt x="0" y="6857986"/>
                </a:lnTo>
                <a:lnTo>
                  <a:pt x="0" y="0"/>
                </a:lnTo>
                <a:lnTo>
                  <a:pt x="12191975" y="0"/>
                </a:lnTo>
                <a:lnTo>
                  <a:pt x="12191975" y="6857986"/>
                </a:lnTo>
                <a:close/>
              </a:path>
            </a:pathLst>
          </a:custGeom>
          <a:solidFill>
            <a:srgbClr val="DF522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231139" y="243839"/>
            <a:ext cx="11724640" cy="6377940"/>
          </a:xfrm>
          <a:custGeom>
            <a:avLst/>
            <a:gdLst/>
            <a:ahLst/>
            <a:cxnLst/>
            <a:rect l="l" t="t" r="r" b="b"/>
            <a:pathLst>
              <a:path w="11724640" h="6377940">
                <a:moveTo>
                  <a:pt x="11724611" y="6377922"/>
                </a:moveTo>
                <a:lnTo>
                  <a:pt x="0" y="6377922"/>
                </a:lnTo>
                <a:lnTo>
                  <a:pt x="0" y="0"/>
                </a:lnTo>
                <a:lnTo>
                  <a:pt x="11724611" y="0"/>
                </a:lnTo>
                <a:lnTo>
                  <a:pt x="11724611" y="637792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231139" y="243839"/>
            <a:ext cx="11724640" cy="6377940"/>
          </a:xfrm>
          <a:custGeom>
            <a:avLst/>
            <a:gdLst/>
            <a:ahLst/>
            <a:cxnLst/>
            <a:rect l="l" t="t" r="r" b="b"/>
            <a:pathLst>
              <a:path w="11724640" h="6377940">
                <a:moveTo>
                  <a:pt x="0" y="0"/>
                </a:moveTo>
                <a:lnTo>
                  <a:pt x="11724611" y="0"/>
                </a:lnTo>
                <a:lnTo>
                  <a:pt x="11724611" y="6377922"/>
                </a:lnTo>
                <a:lnTo>
                  <a:pt x="0" y="6377922"/>
                </a:lnTo>
                <a:lnTo>
                  <a:pt x="0" y="0"/>
                </a:lnTo>
                <a:close/>
              </a:path>
            </a:pathLst>
          </a:custGeom>
          <a:ln w="1269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965955" y="1724026"/>
            <a:ext cx="8260088" cy="20554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DF5226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DF5226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1/14/2025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DF5226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1/14/2025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1/14/2025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1975" y="6857986"/>
                </a:moveTo>
                <a:lnTo>
                  <a:pt x="0" y="6857986"/>
                </a:lnTo>
                <a:lnTo>
                  <a:pt x="0" y="0"/>
                </a:lnTo>
                <a:lnTo>
                  <a:pt x="12191975" y="0"/>
                </a:lnTo>
                <a:lnTo>
                  <a:pt x="12191975" y="6857986"/>
                </a:lnTo>
                <a:close/>
              </a:path>
            </a:pathLst>
          </a:custGeom>
          <a:solidFill>
            <a:srgbClr val="DF522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231139" y="243839"/>
            <a:ext cx="11724640" cy="6377940"/>
          </a:xfrm>
          <a:custGeom>
            <a:avLst/>
            <a:gdLst/>
            <a:ahLst/>
            <a:cxnLst/>
            <a:rect l="l" t="t" r="r" b="b"/>
            <a:pathLst>
              <a:path w="11724640" h="6377940">
                <a:moveTo>
                  <a:pt x="11724611" y="6377922"/>
                </a:moveTo>
                <a:lnTo>
                  <a:pt x="0" y="6377922"/>
                </a:lnTo>
                <a:lnTo>
                  <a:pt x="0" y="0"/>
                </a:lnTo>
                <a:lnTo>
                  <a:pt x="11724611" y="0"/>
                </a:lnTo>
                <a:lnTo>
                  <a:pt x="11724611" y="637792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16022" y="897328"/>
            <a:ext cx="2008505" cy="695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rgbClr val="DF5226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57937" y="2202448"/>
            <a:ext cx="9676124" cy="2547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yniki.edu.pl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ke.waw.pl/" TargetMode="External"/><Relationship Id="rId2" Type="http://schemas.openxmlformats.org/officeDocument/2006/relationships/hyperlink" Target="http://www.cke.gov.pl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65955" y="1724026"/>
            <a:ext cx="7840980" cy="20554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07670" algn="ctr">
              <a:lnSpc>
                <a:spcPts val="7990"/>
              </a:lnSpc>
              <a:spcBef>
                <a:spcPts val="100"/>
              </a:spcBef>
            </a:pPr>
            <a:r>
              <a:rPr sz="7200" b="1" spc="-10" dirty="0">
                <a:solidFill>
                  <a:srgbClr val="DF5226"/>
                </a:solidFill>
                <a:latin typeface="Times New Roman"/>
                <a:cs typeface="Times New Roman"/>
              </a:rPr>
              <a:t>EGZAMIN</a:t>
            </a:r>
            <a:endParaRPr sz="7200">
              <a:latin typeface="Times New Roman"/>
              <a:cs typeface="Times New Roman"/>
            </a:endParaRPr>
          </a:p>
          <a:p>
            <a:pPr algn="ctr">
              <a:lnSpc>
                <a:spcPts val="7990"/>
              </a:lnSpc>
            </a:pPr>
            <a:r>
              <a:rPr sz="7200" u="sng" dirty="0">
                <a:solidFill>
                  <a:srgbClr val="DF5226"/>
                </a:solidFill>
                <a:uFill>
                  <a:solidFill>
                    <a:srgbClr val="DF5226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7200" u="sng" spc="-409" dirty="0">
                <a:solidFill>
                  <a:srgbClr val="DF5226"/>
                </a:solidFill>
                <a:uFill>
                  <a:solidFill>
                    <a:srgbClr val="DF5226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7200" b="1" u="sng" spc="-10" dirty="0">
                <a:solidFill>
                  <a:srgbClr val="DF5226"/>
                </a:solidFill>
                <a:uFill>
                  <a:solidFill>
                    <a:srgbClr val="DF5226"/>
                  </a:solidFill>
                </a:uFill>
                <a:latin typeface="Times New Roman"/>
                <a:cs typeface="Times New Roman"/>
              </a:rPr>
              <a:t>ÓSMOKLASISTY</a:t>
            </a:r>
            <a:endParaRPr sz="7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126113" y="3857030"/>
            <a:ext cx="3935095" cy="35137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pl-PL" sz="2200" smtClean="0">
                <a:solidFill>
                  <a:srgbClr val="DF5226"/>
                </a:solidFill>
                <a:latin typeface="Times New Roman"/>
                <a:cs typeface="Times New Roman"/>
              </a:rPr>
              <a:t>2024/2025</a:t>
            </a:r>
            <a:endParaRPr sz="22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13374" y="673215"/>
            <a:ext cx="7818755" cy="1299845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 marR="5080">
              <a:lnSpc>
                <a:spcPts val="4750"/>
              </a:lnSpc>
              <a:spcBef>
                <a:spcPts val="700"/>
              </a:spcBef>
            </a:pPr>
            <a:r>
              <a:rPr spc="-5" dirty="0"/>
              <a:t>Unieważnienie </a:t>
            </a:r>
            <a:r>
              <a:rPr spc="-10" dirty="0"/>
              <a:t>egzaminu </a:t>
            </a:r>
            <a:r>
              <a:rPr dirty="0"/>
              <a:t>z</a:t>
            </a:r>
            <a:r>
              <a:rPr spc="-95" dirty="0"/>
              <a:t> </a:t>
            </a:r>
            <a:r>
              <a:rPr dirty="0"/>
              <a:t>danego  przedmiotu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56845" rIns="0" bIns="0" rtlCol="0">
            <a:spAutoFit/>
          </a:bodyPr>
          <a:lstStyle/>
          <a:p>
            <a:pPr marL="15875">
              <a:lnSpc>
                <a:spcPct val="100000"/>
              </a:lnSpc>
              <a:spcBef>
                <a:spcPts val="1235"/>
              </a:spcBef>
            </a:pPr>
            <a:r>
              <a:rPr dirty="0"/>
              <a:t>W</a:t>
            </a:r>
            <a:r>
              <a:rPr spc="-50" dirty="0"/>
              <a:t> </a:t>
            </a:r>
            <a:r>
              <a:rPr dirty="0"/>
              <a:t>przypadku:</a:t>
            </a:r>
          </a:p>
          <a:p>
            <a:pPr marL="198755" indent="-170180">
              <a:lnSpc>
                <a:spcPct val="100000"/>
              </a:lnSpc>
              <a:spcBef>
                <a:spcPts val="1135"/>
              </a:spcBef>
              <a:buClr>
                <a:srgbClr val="DF5226"/>
              </a:buClr>
              <a:buSzPct val="79545"/>
              <a:buFont typeface="IPAexGothic"/>
              <a:buChar char="•"/>
              <a:tabLst>
                <a:tab pos="199390" algn="l"/>
              </a:tabLst>
            </a:pPr>
            <a:r>
              <a:rPr spc="-5" dirty="0"/>
              <a:t>stwierdzenia </a:t>
            </a:r>
            <a:r>
              <a:rPr dirty="0"/>
              <a:t>niesamodzielnego rozwiązywania </a:t>
            </a:r>
            <a:r>
              <a:rPr spc="-5" dirty="0"/>
              <a:t>zadań </a:t>
            </a:r>
            <a:r>
              <a:rPr dirty="0"/>
              <a:t>przez</a:t>
            </a:r>
            <a:r>
              <a:rPr spc="-15" dirty="0"/>
              <a:t> </a:t>
            </a:r>
            <a:r>
              <a:rPr dirty="0"/>
              <a:t>ucznia</a:t>
            </a:r>
          </a:p>
          <a:p>
            <a:pPr marL="198120" marR="6350" indent="-170180">
              <a:lnSpc>
                <a:spcPts val="2380"/>
              </a:lnSpc>
              <a:spcBef>
                <a:spcPts val="1430"/>
              </a:spcBef>
              <a:buClr>
                <a:srgbClr val="DF5226"/>
              </a:buClr>
              <a:buSzPct val="79545"/>
              <a:buFont typeface="IPAexGothic"/>
              <a:buChar char="•"/>
              <a:tabLst>
                <a:tab pos="199390" algn="l"/>
                <a:tab pos="1616075" algn="l"/>
                <a:tab pos="2194560" algn="l"/>
                <a:tab pos="3705225" algn="l"/>
                <a:tab pos="4533265" algn="l"/>
                <a:tab pos="5485130" algn="l"/>
                <a:tab pos="5831205" algn="l"/>
                <a:tab pos="7264400" algn="l"/>
              </a:tabLst>
            </a:pPr>
            <a:r>
              <a:rPr spc="-5" dirty="0"/>
              <a:t>wniesieni</a:t>
            </a:r>
            <a:r>
              <a:rPr dirty="0"/>
              <a:t>a	</a:t>
            </a:r>
            <a:r>
              <a:rPr spc="-5" dirty="0"/>
              <a:t>lu</a:t>
            </a:r>
            <a:r>
              <a:rPr dirty="0"/>
              <a:t>b	korzystania	przez	ucznia	z	urządzenia	</a:t>
            </a:r>
            <a:r>
              <a:rPr spc="-5" dirty="0"/>
              <a:t>telekomunikacyjnego  albo materiałów</a:t>
            </a:r>
            <a:r>
              <a:rPr spc="-10" dirty="0"/>
              <a:t> </a:t>
            </a:r>
            <a:r>
              <a:rPr dirty="0"/>
              <a:t>pomocniczych</a:t>
            </a:r>
          </a:p>
          <a:p>
            <a:pPr marL="198120" marR="5080" indent="-170180">
              <a:lnSpc>
                <a:spcPts val="2380"/>
              </a:lnSpc>
              <a:spcBef>
                <a:spcPts val="1395"/>
              </a:spcBef>
              <a:buClr>
                <a:srgbClr val="DF5226"/>
              </a:buClr>
              <a:buSzPct val="79545"/>
              <a:buFont typeface="IPAexGothic"/>
              <a:buChar char="•"/>
              <a:tabLst>
                <a:tab pos="199390" algn="l"/>
              </a:tabLst>
            </a:pPr>
            <a:r>
              <a:rPr spc="-5" dirty="0"/>
              <a:t>zakłócania </a:t>
            </a:r>
            <a:r>
              <a:rPr dirty="0"/>
              <a:t>przez ucznia prawidłowego przebiegu </a:t>
            </a:r>
            <a:r>
              <a:rPr spc="-5" dirty="0"/>
              <a:t>egzaminu </a:t>
            </a:r>
            <a:r>
              <a:rPr dirty="0"/>
              <a:t>z danego przedmiotu,  w </a:t>
            </a:r>
            <a:r>
              <a:rPr spc="-5" dirty="0"/>
              <a:t>sposób </a:t>
            </a:r>
            <a:r>
              <a:rPr dirty="0"/>
              <a:t>utrudniający pracę pozostałym</a:t>
            </a:r>
            <a:r>
              <a:rPr spc="-15" dirty="0"/>
              <a:t> </a:t>
            </a:r>
            <a:r>
              <a:rPr dirty="0"/>
              <a:t>uczniom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762000" y="476673"/>
            <a:ext cx="10439400" cy="5649491"/>
          </a:xfrm>
        </p:spPr>
        <p:txBody>
          <a:bodyPr>
            <a:normAutofit/>
          </a:bodyPr>
          <a:lstStyle/>
          <a:p>
            <a:pPr algn="ctr"/>
            <a:r>
              <a:rPr lang="pl-PL" sz="20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UNIEWAŻNIENIE EGZAMINU ÓSMOKLASISTY Z DANEGO PRZEDMIOTU</a:t>
            </a:r>
          </a:p>
          <a:p>
            <a:pPr algn="ctr"/>
            <a:r>
              <a:rPr lang="pl-PL" sz="20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przez dyrektora Okręgowej Komisji Egzaminacyjnej </a:t>
            </a:r>
          </a:p>
          <a:p>
            <a:pPr algn="ctr"/>
            <a:r>
              <a:rPr lang="pl-PL" sz="20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albo dyrektora Centralnej Komisji Egzaminacyjnej</a:t>
            </a:r>
            <a:r>
              <a:rPr lang="pl-PL" sz="2000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.</a:t>
            </a:r>
          </a:p>
          <a:p>
            <a:pPr algn="ctr"/>
            <a:endParaRPr lang="pl-PL" sz="2000" dirty="0">
              <a:latin typeface="Calibri" panose="020F0502020204030204" pitchFamily="34" charset="0"/>
            </a:endParaRPr>
          </a:p>
          <a:p>
            <a:pPr algn="just"/>
            <a:r>
              <a:rPr lang="pl-PL" sz="2000" dirty="0">
                <a:latin typeface="Calibri" panose="020F0502020204030204" pitchFamily="34" charset="0"/>
              </a:rPr>
              <a:t>Unieważnienie następuje w przypadku: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l-PL" sz="2000" dirty="0">
                <a:latin typeface="Calibri" panose="020F0502020204030204" pitchFamily="34" charset="0"/>
              </a:rPr>
              <a:t>stwierdzenia podczas sprawdzania pracy egzaminacyjnej przez egzaminatora </a:t>
            </a:r>
            <a:r>
              <a:rPr lang="pl-PL" sz="2000" b="1" dirty="0">
                <a:latin typeface="Calibri" panose="020F0502020204030204" pitchFamily="34" charset="0"/>
              </a:rPr>
              <a:t>niesamodzielnego rozwiązania zadania lub zadań przez ucznia </a:t>
            </a:r>
            <a:r>
              <a:rPr lang="pl-PL" sz="2000" dirty="0">
                <a:latin typeface="Calibri" panose="020F0502020204030204" pitchFamily="34" charset="0"/>
              </a:rPr>
              <a:t>lub występowania w pracy egzaminacyjnej ucznia jednakowych sformułowań wskazujących na udostępnienie rozwiązań innemu uczniowi lub korzystanie z rozwiązań innego ucznia,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l-PL" sz="2000" dirty="0">
                <a:latin typeface="Calibri" panose="020F0502020204030204" pitchFamily="34" charset="0"/>
              </a:rPr>
              <a:t>zgłoszenia przez zdającego lub jego rodziców uzasadnionych zastrzeżeń związanych </a:t>
            </a:r>
            <a:r>
              <a:rPr lang="pl-PL" sz="2000" dirty="0" smtClean="0">
                <a:latin typeface="Calibri" panose="020F0502020204030204" pitchFamily="34" charset="0"/>
              </a:rPr>
              <a:t/>
            </a:r>
            <a:br>
              <a:rPr lang="pl-PL" sz="2000" dirty="0" smtClean="0">
                <a:latin typeface="Calibri" panose="020F0502020204030204" pitchFamily="34" charset="0"/>
              </a:rPr>
            </a:br>
            <a:r>
              <a:rPr lang="pl-PL" sz="2000" dirty="0" smtClean="0">
                <a:latin typeface="Calibri" panose="020F0502020204030204" pitchFamily="34" charset="0"/>
              </a:rPr>
              <a:t>z </a:t>
            </a:r>
            <a:r>
              <a:rPr lang="pl-PL" sz="2000" dirty="0">
                <a:latin typeface="Calibri" panose="020F0502020204030204" pitchFamily="34" charset="0"/>
              </a:rPr>
              <a:t>naruszeniem przepisów dotyczących przeprowadzania egzaminu ósmoklasisty, jeżeli </a:t>
            </a:r>
            <a:r>
              <a:rPr lang="pl-PL" sz="2000" dirty="0" smtClean="0">
                <a:latin typeface="Calibri" panose="020F0502020204030204" pitchFamily="34" charset="0"/>
              </a:rPr>
              <a:t/>
            </a:r>
            <a:br>
              <a:rPr lang="pl-PL" sz="2000" dirty="0" smtClean="0">
                <a:latin typeface="Calibri" panose="020F0502020204030204" pitchFamily="34" charset="0"/>
              </a:rPr>
            </a:br>
            <a:r>
              <a:rPr lang="pl-PL" sz="2000" dirty="0" smtClean="0">
                <a:latin typeface="Calibri" panose="020F0502020204030204" pitchFamily="34" charset="0"/>
              </a:rPr>
              <a:t>to </a:t>
            </a:r>
            <a:r>
              <a:rPr lang="pl-PL" sz="2000" dirty="0">
                <a:latin typeface="Calibri" panose="020F0502020204030204" pitchFamily="34" charset="0"/>
              </a:rPr>
              <a:t>naruszenie mogło wpłynąć na wynik tego egzaminu,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l-PL" sz="2000" dirty="0">
                <a:latin typeface="Calibri" panose="020F0502020204030204" pitchFamily="34" charset="0"/>
              </a:rPr>
              <a:t>zaistnienia okoliczności prowadzących do naruszenia przepisów dotyczących przeprowadzania egzaminu ósmoklasisty, jeżeli to naruszenie mogło wpłynąć na wynik tego egzaminu,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pl-PL" sz="2000" dirty="0">
                <a:latin typeface="Calibri" panose="020F0502020204030204" pitchFamily="34" charset="0"/>
              </a:rPr>
              <a:t>niemożności ustalenia wyniku egzaminu ósmoklasisty z danego przedmiotu z powodu zaginięcia lub zniszczenia pracy egzaminacyjnej,</a:t>
            </a:r>
          </a:p>
          <a:p>
            <a:pPr algn="just"/>
            <a:endParaRPr lang="pl-PL" sz="2000" dirty="0">
              <a:latin typeface="Calibri" panose="020F0502020204030204" pitchFamily="34" charset="0"/>
            </a:endParaRPr>
          </a:p>
          <a:p>
            <a:pPr algn="just"/>
            <a:endParaRPr lang="pl-PL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53923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609600" y="1484784"/>
            <a:ext cx="10972800" cy="5760640"/>
          </a:xfrm>
        </p:spPr>
        <p:txBody>
          <a:bodyPr>
            <a:noAutofit/>
          </a:bodyPr>
          <a:lstStyle/>
          <a:p>
            <a:r>
              <a:rPr lang="pl-PL" sz="2000" dirty="0">
                <a:latin typeface="Calibri" panose="020F0502020204030204" pitchFamily="34" charset="0"/>
              </a:rPr>
              <a:t>1.  Wyniki przedstawiane są w procentach i na skali centylowej i obejmują: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pl-PL" dirty="0" smtClean="0">
                <a:latin typeface="Calibri" panose="020F0502020204030204" pitchFamily="34" charset="0"/>
              </a:rPr>
              <a:t> wynik </a:t>
            </a:r>
            <a:r>
              <a:rPr lang="pl-PL" dirty="0">
                <a:latin typeface="Calibri" panose="020F0502020204030204" pitchFamily="34" charset="0"/>
              </a:rPr>
              <a:t>z języka polskiego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pl-PL" dirty="0" smtClean="0">
                <a:latin typeface="Calibri" panose="020F0502020204030204" pitchFamily="34" charset="0"/>
              </a:rPr>
              <a:t> wynik </a:t>
            </a:r>
            <a:r>
              <a:rPr lang="pl-PL" dirty="0">
                <a:latin typeface="Calibri" panose="020F0502020204030204" pitchFamily="34" charset="0"/>
              </a:rPr>
              <a:t>z matematyki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pl-PL" dirty="0">
                <a:latin typeface="Calibri" panose="020F0502020204030204" pitchFamily="34" charset="0"/>
              </a:rPr>
              <a:t> wynik z języka obcego nowożytnego.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pl-PL" sz="2000" dirty="0">
                <a:latin typeface="Calibri" panose="020F0502020204030204" pitchFamily="34" charset="0"/>
              </a:rPr>
              <a:t>Wyniki egzaminu ósmoklasisty w procentach ustala dyrektor OKE na podstawie liczby punktów przyznanych przez egzaminatorów sprawdzających prace egzaminacyjne oraz elektronicznego odczytu karty odpowiedzi – w przypadku wykorzystania do sprawdzania prac egzaminacyjnych narzędzi elektronicznych.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pl-PL" sz="2000" dirty="0">
                <a:latin typeface="Calibri" panose="020F0502020204030204" pitchFamily="34" charset="0"/>
              </a:rPr>
              <a:t>Wyniki egzaminu ósmoklasisty na skali centylowej opracowuje Centralna Komisja Egzaminacyjna na podstawie wyników ustalonych przez dyrektorów okręgowych komisji  egzaminacyjnych. </a:t>
            </a:r>
          </a:p>
          <a:p>
            <a:pPr marL="457200" indent="-457200">
              <a:buFont typeface="+mj-lt"/>
              <a:buAutoNum type="arabicPeriod" startAt="4"/>
            </a:pPr>
            <a:r>
              <a:rPr lang="pl-PL" sz="2000" dirty="0">
                <a:latin typeface="Calibri" panose="020F0502020204030204" pitchFamily="34" charset="0"/>
              </a:rPr>
              <a:t>Wyniki egzaminu ósmoklasisty są ostateczne i nie służy na nie skarga </a:t>
            </a:r>
            <a:r>
              <a:rPr lang="pl-PL" sz="2000" dirty="0" smtClean="0">
                <a:latin typeface="Calibri" panose="020F0502020204030204" pitchFamily="34" charset="0"/>
              </a:rPr>
              <a:t>do </a:t>
            </a:r>
            <a:r>
              <a:rPr lang="pl-PL" sz="2000" dirty="0">
                <a:latin typeface="Calibri" panose="020F0502020204030204" pitchFamily="34" charset="0"/>
              </a:rPr>
              <a:t>sądu administracyjnego.</a:t>
            </a:r>
          </a:p>
          <a:p>
            <a:pPr marL="457200" indent="-457200">
              <a:buFont typeface="+mj-lt"/>
              <a:buAutoNum type="arabicPeriod" startAt="5"/>
            </a:pPr>
            <a:r>
              <a:rPr lang="pl-PL" sz="2000" dirty="0">
                <a:latin typeface="Calibri" panose="020F0502020204030204" pitchFamily="34" charset="0"/>
              </a:rPr>
              <a:t>Wyniki egzaminu ósmoklasisty nie wpływają na ukończenie szkoły. </a:t>
            </a:r>
          </a:p>
        </p:txBody>
      </p:sp>
      <p:sp>
        <p:nvSpPr>
          <p:cNvPr id="3" name="pole tekstowe 2">
            <a:extLst>
              <a:ext uri="{FF2B5EF4-FFF2-40B4-BE49-F238E27FC236}">
                <a16:creationId xmlns="" xmlns:a16="http://schemas.microsoft.com/office/drawing/2014/main" id="{B2C5B419-943B-4AFC-A79D-EAF6E030D17B}"/>
              </a:ext>
            </a:extLst>
          </p:cNvPr>
          <p:cNvSpPr txBox="1"/>
          <p:nvPr/>
        </p:nvSpPr>
        <p:spPr>
          <a:xfrm>
            <a:off x="4079776" y="764705"/>
            <a:ext cx="561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Wyniki egzaminu ósmoklasisty</a:t>
            </a:r>
            <a:endParaRPr lang="pl-PL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17550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16022" y="897328"/>
            <a:ext cx="262953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80" dirty="0"/>
              <a:t>Ważne</a:t>
            </a:r>
            <a:r>
              <a:rPr spc="-95" dirty="0"/>
              <a:t> </a:t>
            </a:r>
            <a:r>
              <a:rPr dirty="0"/>
              <a:t>daty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93726" y="2044797"/>
            <a:ext cx="9747885" cy="3667030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377825" marR="24765" indent="-365760" algn="just">
              <a:lnSpc>
                <a:spcPts val="2380"/>
              </a:lnSpc>
              <a:spcBef>
                <a:spcPts val="395"/>
              </a:spcBef>
              <a:buClr>
                <a:srgbClr val="DF5226"/>
              </a:buClr>
              <a:buSzPct val="79545"/>
              <a:buFont typeface="Arial Black"/>
              <a:buChar char="□"/>
              <a:tabLst>
                <a:tab pos="378460" algn="l"/>
              </a:tabLst>
            </a:pPr>
            <a:r>
              <a:rPr sz="2200" dirty="0">
                <a:latin typeface="Times New Roman"/>
                <a:cs typeface="Times New Roman"/>
              </a:rPr>
              <a:t>do </a:t>
            </a:r>
            <a:r>
              <a:rPr lang="pl-PL" sz="22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30</a:t>
            </a:r>
            <a:r>
              <a:rPr sz="22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pl-PL" sz="2200" b="1" spc="-5" dirty="0" smtClean="0">
                <a:solidFill>
                  <a:srgbClr val="FF0000"/>
                </a:solidFill>
                <a:latin typeface="Times New Roman"/>
                <a:cs typeface="Times New Roman"/>
              </a:rPr>
              <a:t>września</a:t>
            </a:r>
            <a:r>
              <a:rPr sz="2200" b="1" spc="-5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2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202</a:t>
            </a:r>
            <a:r>
              <a:rPr lang="pl-PL" sz="2200" b="1" dirty="0">
                <a:solidFill>
                  <a:srgbClr val="FF0000"/>
                </a:solidFill>
                <a:latin typeface="Times New Roman"/>
                <a:cs typeface="Times New Roman"/>
              </a:rPr>
              <a:t>4</a:t>
            </a:r>
            <a:r>
              <a:rPr sz="22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200" b="1" spc="-105" dirty="0">
                <a:solidFill>
                  <a:srgbClr val="FF0000"/>
                </a:solidFill>
                <a:latin typeface="Times New Roman"/>
                <a:cs typeface="Times New Roman"/>
              </a:rPr>
              <a:t>r. </a:t>
            </a:r>
            <a:r>
              <a:rPr sz="2200" dirty="0">
                <a:latin typeface="Times New Roman"/>
                <a:cs typeface="Times New Roman"/>
              </a:rPr>
              <a:t>rodzice ucznia </a:t>
            </a:r>
            <a:r>
              <a:rPr sz="2200" spc="-5" dirty="0">
                <a:latin typeface="Times New Roman"/>
                <a:cs typeface="Times New Roman"/>
              </a:rPr>
              <a:t>składają </a:t>
            </a:r>
            <a:r>
              <a:rPr sz="2200" dirty="0">
                <a:latin typeface="Times New Roman"/>
                <a:cs typeface="Times New Roman"/>
              </a:rPr>
              <a:t>do dyrektora </a:t>
            </a:r>
            <a:r>
              <a:rPr sz="2200" spc="-25" dirty="0">
                <a:latin typeface="Times New Roman"/>
                <a:cs typeface="Times New Roman"/>
              </a:rPr>
              <a:t>szkoły, </a:t>
            </a:r>
            <a:r>
              <a:rPr sz="2200" dirty="0">
                <a:latin typeface="Times New Roman"/>
                <a:cs typeface="Times New Roman"/>
              </a:rPr>
              <a:t>pisemną  deklarację </a:t>
            </a:r>
            <a:r>
              <a:rPr sz="2200" spc="-5" dirty="0">
                <a:latin typeface="Times New Roman"/>
                <a:cs typeface="Times New Roman"/>
              </a:rPr>
              <a:t>wskazującą język </a:t>
            </a:r>
            <a:r>
              <a:rPr sz="2200" dirty="0">
                <a:latin typeface="Times New Roman"/>
                <a:cs typeface="Times New Roman"/>
              </a:rPr>
              <a:t>obcy </a:t>
            </a:r>
            <a:r>
              <a:rPr sz="2200" spc="-15" dirty="0">
                <a:latin typeface="Times New Roman"/>
                <a:cs typeface="Times New Roman"/>
              </a:rPr>
              <a:t>nowożytny,  </a:t>
            </a:r>
            <a:r>
              <a:rPr sz="2200" dirty="0">
                <a:latin typeface="Times New Roman"/>
                <a:cs typeface="Times New Roman"/>
              </a:rPr>
              <a:t>z którego uczeń przystąpi  do </a:t>
            </a:r>
            <a:r>
              <a:rPr sz="2200" spc="-5" dirty="0">
                <a:latin typeface="Times New Roman"/>
                <a:cs typeface="Times New Roman"/>
              </a:rPr>
              <a:t>egzaminu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ósmoklasisty</a:t>
            </a:r>
          </a:p>
          <a:p>
            <a:pPr marL="377825" marR="44450" indent="-365760" algn="just">
              <a:lnSpc>
                <a:spcPts val="2380"/>
              </a:lnSpc>
              <a:spcBef>
                <a:spcPts val="1390"/>
              </a:spcBef>
              <a:buClr>
                <a:srgbClr val="DF5226"/>
              </a:buClr>
              <a:buSzPct val="79545"/>
              <a:buFont typeface="Arial Black"/>
              <a:buChar char="□"/>
              <a:tabLst>
                <a:tab pos="378460" algn="l"/>
              </a:tabLst>
            </a:pPr>
            <a:r>
              <a:rPr sz="2200" b="1" dirty="0">
                <a:latin typeface="Times New Roman"/>
                <a:cs typeface="Times New Roman"/>
              </a:rPr>
              <a:t>do </a:t>
            </a:r>
            <a:r>
              <a:rPr sz="22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1</a:t>
            </a:r>
            <a:r>
              <a:rPr lang="pl-PL" sz="2200" b="1" dirty="0">
                <a:solidFill>
                  <a:srgbClr val="FF0000"/>
                </a:solidFill>
                <a:latin typeface="Times New Roman"/>
                <a:cs typeface="Times New Roman"/>
              </a:rPr>
              <a:t>5</a:t>
            </a:r>
            <a:r>
              <a:rPr sz="22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200" b="1" spc="-5" dirty="0" err="1">
                <a:solidFill>
                  <a:srgbClr val="FF0000"/>
                </a:solidFill>
                <a:latin typeface="Times New Roman"/>
                <a:cs typeface="Times New Roman"/>
              </a:rPr>
              <a:t>października</a:t>
            </a:r>
            <a:r>
              <a:rPr sz="2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2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202</a:t>
            </a:r>
            <a:r>
              <a:rPr lang="pl-PL" sz="2200" b="1" dirty="0">
                <a:solidFill>
                  <a:srgbClr val="FF0000"/>
                </a:solidFill>
                <a:latin typeface="Times New Roman"/>
                <a:cs typeface="Times New Roman"/>
              </a:rPr>
              <a:t>4</a:t>
            </a:r>
            <a:r>
              <a:rPr sz="22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200" b="1" spc="-105" dirty="0">
                <a:solidFill>
                  <a:srgbClr val="FF0000"/>
                </a:solidFill>
                <a:latin typeface="Times New Roman"/>
                <a:cs typeface="Times New Roman"/>
              </a:rPr>
              <a:t>r. </a:t>
            </a:r>
            <a:r>
              <a:rPr sz="2200" b="1" dirty="0">
                <a:latin typeface="Times New Roman"/>
                <a:cs typeface="Times New Roman"/>
              </a:rPr>
              <a:t>przyjęcie od rodziców uczniów </a:t>
            </a:r>
            <a:r>
              <a:rPr sz="2200" b="1" spc="-5" dirty="0">
                <a:latin typeface="Times New Roman"/>
                <a:cs typeface="Times New Roman"/>
              </a:rPr>
              <a:t>zaświadczeń </a:t>
            </a:r>
            <a:r>
              <a:rPr sz="2200" b="1" dirty="0">
                <a:latin typeface="Times New Roman"/>
                <a:cs typeface="Times New Roman"/>
              </a:rPr>
              <a:t>o </a:t>
            </a:r>
            <a:r>
              <a:rPr sz="2200" b="1" spc="-5" dirty="0">
                <a:latin typeface="Times New Roman"/>
                <a:cs typeface="Times New Roman"/>
              </a:rPr>
              <a:t>stanie  zdrowia </a:t>
            </a:r>
            <a:r>
              <a:rPr sz="2200" b="1" dirty="0">
                <a:latin typeface="Times New Roman"/>
                <a:cs typeface="Times New Roman"/>
              </a:rPr>
              <a:t>oraz opinii poradni</a:t>
            </a:r>
            <a:r>
              <a:rPr sz="2200" b="1" spc="-10" dirty="0">
                <a:latin typeface="Times New Roman"/>
                <a:cs typeface="Times New Roman"/>
              </a:rPr>
              <a:t> </a:t>
            </a:r>
            <a:r>
              <a:rPr sz="2200" b="1" dirty="0">
                <a:latin typeface="Times New Roman"/>
                <a:cs typeface="Times New Roman"/>
              </a:rPr>
              <a:t>psychologiczno-pedagogicznych</a:t>
            </a:r>
          </a:p>
          <a:p>
            <a:pPr marL="377825" marR="5080" indent="-365760" algn="just">
              <a:lnSpc>
                <a:spcPts val="2380"/>
              </a:lnSpc>
              <a:spcBef>
                <a:spcPts val="1390"/>
              </a:spcBef>
              <a:buClr>
                <a:srgbClr val="DF5226"/>
              </a:buClr>
              <a:buSzPct val="79545"/>
              <a:buFont typeface="Arial Black"/>
              <a:buChar char="□"/>
              <a:tabLst>
                <a:tab pos="378460" algn="l"/>
              </a:tabLst>
            </a:pPr>
            <a:r>
              <a:rPr sz="2200" dirty="0">
                <a:latin typeface="Times New Roman"/>
                <a:cs typeface="Times New Roman"/>
              </a:rPr>
              <a:t>do </a:t>
            </a:r>
            <a:r>
              <a:rPr sz="22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2</a:t>
            </a:r>
            <a:r>
              <a:rPr lang="pl-PL" sz="2200" b="1" dirty="0">
                <a:solidFill>
                  <a:srgbClr val="FF0000"/>
                </a:solidFill>
                <a:latin typeface="Times New Roman"/>
                <a:cs typeface="Times New Roman"/>
              </a:rPr>
              <a:t>0</a:t>
            </a:r>
            <a:r>
              <a:rPr sz="22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200" b="1" spc="-5" dirty="0" err="1">
                <a:solidFill>
                  <a:srgbClr val="FF0000"/>
                </a:solidFill>
                <a:latin typeface="Times New Roman"/>
                <a:cs typeface="Times New Roman"/>
              </a:rPr>
              <a:t>listopada</a:t>
            </a:r>
            <a:r>
              <a:rPr sz="2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2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202</a:t>
            </a:r>
            <a:r>
              <a:rPr lang="pl-PL" sz="2200" b="1" dirty="0">
                <a:solidFill>
                  <a:srgbClr val="FF0000"/>
                </a:solidFill>
                <a:latin typeface="Times New Roman"/>
                <a:cs typeface="Times New Roman"/>
              </a:rPr>
              <a:t>4</a:t>
            </a:r>
            <a:r>
              <a:rPr sz="22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200" b="1" spc="-105" dirty="0">
                <a:solidFill>
                  <a:srgbClr val="FF0000"/>
                </a:solidFill>
                <a:latin typeface="Times New Roman"/>
                <a:cs typeface="Times New Roman"/>
              </a:rPr>
              <a:t>r. </a:t>
            </a:r>
            <a:r>
              <a:rPr sz="2200" dirty="0">
                <a:latin typeface="Times New Roman"/>
                <a:cs typeface="Times New Roman"/>
              </a:rPr>
              <a:t>rodzice </a:t>
            </a:r>
            <a:r>
              <a:rPr sz="2200" spc="-5" dirty="0">
                <a:latin typeface="Times New Roman"/>
                <a:cs typeface="Times New Roman"/>
              </a:rPr>
              <a:t>zostaną </a:t>
            </a:r>
            <a:r>
              <a:rPr sz="2200" dirty="0">
                <a:latin typeface="Times New Roman"/>
                <a:cs typeface="Times New Roman"/>
              </a:rPr>
              <a:t>poinformowani o przyznanych przez radę  pedagogiczną </a:t>
            </a:r>
            <a:r>
              <a:rPr sz="2200" spc="-5" dirty="0">
                <a:latin typeface="Times New Roman"/>
                <a:cs typeface="Times New Roman"/>
              </a:rPr>
              <a:t>sposobach </a:t>
            </a:r>
            <a:r>
              <a:rPr sz="2200" dirty="0">
                <a:latin typeface="Times New Roman"/>
                <a:cs typeface="Times New Roman"/>
              </a:rPr>
              <a:t>dostosowań </a:t>
            </a:r>
            <a:r>
              <a:rPr sz="2200" spc="-5" dirty="0">
                <a:latin typeface="Times New Roman"/>
                <a:cs typeface="Times New Roman"/>
              </a:rPr>
              <a:t>warunków lub </a:t>
            </a:r>
            <a:r>
              <a:rPr sz="2200" dirty="0">
                <a:latin typeface="Times New Roman"/>
                <a:cs typeface="Times New Roman"/>
              </a:rPr>
              <a:t>form przeprowadzania  </a:t>
            </a:r>
            <a:r>
              <a:rPr sz="2200" spc="-5" dirty="0">
                <a:latin typeface="Times New Roman"/>
                <a:cs typeface="Times New Roman"/>
              </a:rPr>
              <a:t>egzaminu </a:t>
            </a:r>
            <a:r>
              <a:rPr sz="2200" dirty="0">
                <a:latin typeface="Times New Roman"/>
                <a:cs typeface="Times New Roman"/>
              </a:rPr>
              <a:t>do potrzeb </a:t>
            </a:r>
            <a:r>
              <a:rPr sz="2200" spc="-5" dirty="0">
                <a:latin typeface="Times New Roman"/>
                <a:cs typeface="Times New Roman"/>
              </a:rPr>
              <a:t>edukacyjnych </a:t>
            </a:r>
            <a:r>
              <a:rPr sz="2200" dirty="0">
                <a:latin typeface="Times New Roman"/>
                <a:cs typeface="Times New Roman"/>
              </a:rPr>
              <a:t>i </a:t>
            </a:r>
            <a:r>
              <a:rPr sz="2200" spc="-5" dirty="0">
                <a:latin typeface="Times New Roman"/>
                <a:cs typeface="Times New Roman"/>
              </a:rPr>
              <a:t>możliwości </a:t>
            </a:r>
            <a:r>
              <a:rPr sz="2200" dirty="0">
                <a:latin typeface="Times New Roman"/>
                <a:cs typeface="Times New Roman"/>
              </a:rPr>
              <a:t>psychofizycznych</a:t>
            </a:r>
            <a:r>
              <a:rPr sz="2200" spc="-4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zdających</a:t>
            </a:r>
            <a:endParaRPr sz="2200" dirty="0">
              <a:latin typeface="Times New Roman"/>
              <a:cs typeface="Times New Roman"/>
            </a:endParaRPr>
          </a:p>
          <a:p>
            <a:pPr marL="377825" marR="115570" indent="-365760" algn="just">
              <a:lnSpc>
                <a:spcPts val="2380"/>
              </a:lnSpc>
              <a:spcBef>
                <a:spcPts val="1385"/>
              </a:spcBef>
              <a:buClr>
                <a:srgbClr val="DF5226"/>
              </a:buClr>
              <a:buSzPct val="79545"/>
              <a:buFont typeface="Arial Black"/>
              <a:buChar char="□"/>
              <a:tabLst>
                <a:tab pos="378460" algn="l"/>
              </a:tabLst>
            </a:pPr>
            <a:r>
              <a:rPr sz="2200" dirty="0">
                <a:latin typeface="Times New Roman"/>
                <a:cs typeface="Times New Roman"/>
              </a:rPr>
              <a:t>do </a:t>
            </a:r>
            <a:r>
              <a:rPr sz="22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2</a:t>
            </a:r>
            <a:r>
              <a:rPr lang="pl-PL" sz="2200" b="1" dirty="0">
                <a:solidFill>
                  <a:srgbClr val="FF0000"/>
                </a:solidFill>
                <a:latin typeface="Times New Roman"/>
                <a:cs typeface="Times New Roman"/>
              </a:rPr>
              <a:t>3</a:t>
            </a:r>
            <a:r>
              <a:rPr sz="22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200" b="1" spc="-5" dirty="0" err="1">
                <a:solidFill>
                  <a:srgbClr val="FF0000"/>
                </a:solidFill>
                <a:latin typeface="Times New Roman"/>
                <a:cs typeface="Times New Roman"/>
              </a:rPr>
              <a:t>listopada</a:t>
            </a:r>
            <a:r>
              <a:rPr sz="2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2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202</a:t>
            </a:r>
            <a:r>
              <a:rPr lang="pl-PL" sz="2200" b="1" dirty="0">
                <a:solidFill>
                  <a:srgbClr val="FF0000"/>
                </a:solidFill>
                <a:latin typeface="Times New Roman"/>
                <a:cs typeface="Times New Roman"/>
              </a:rPr>
              <a:t>4</a:t>
            </a:r>
            <a:r>
              <a:rPr sz="22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200" b="1" spc="-105" dirty="0">
                <a:solidFill>
                  <a:srgbClr val="FF0000"/>
                </a:solidFill>
                <a:latin typeface="Times New Roman"/>
                <a:cs typeface="Times New Roman"/>
              </a:rPr>
              <a:t>r. </a:t>
            </a:r>
            <a:r>
              <a:rPr sz="2200" dirty="0">
                <a:latin typeface="Times New Roman"/>
                <a:cs typeface="Times New Roman"/>
              </a:rPr>
              <a:t>rodzice </a:t>
            </a:r>
            <a:r>
              <a:rPr sz="2200" spc="-5" dirty="0">
                <a:latin typeface="Times New Roman"/>
                <a:cs typeface="Times New Roman"/>
              </a:rPr>
              <a:t>składają </a:t>
            </a:r>
            <a:r>
              <a:rPr sz="2200" dirty="0">
                <a:latin typeface="Times New Roman"/>
                <a:cs typeface="Times New Roman"/>
              </a:rPr>
              <a:t>oświadczenia o korzystaniu  </a:t>
            </a:r>
            <a:r>
              <a:rPr sz="2200" spc="-5" dirty="0">
                <a:latin typeface="Times New Roman"/>
                <a:cs typeface="Times New Roman"/>
              </a:rPr>
              <a:t>albo </a:t>
            </a:r>
            <a:r>
              <a:rPr sz="2200" dirty="0">
                <a:latin typeface="Times New Roman"/>
                <a:cs typeface="Times New Roman"/>
              </a:rPr>
              <a:t>niekorzystaniu z dostosowań </a:t>
            </a:r>
            <a:r>
              <a:rPr sz="2200" spc="-5" dirty="0">
                <a:latin typeface="Times New Roman"/>
                <a:cs typeface="Times New Roman"/>
              </a:rPr>
              <a:t>wskazanych </a:t>
            </a:r>
            <a:r>
              <a:rPr sz="2200" dirty="0">
                <a:latin typeface="Times New Roman"/>
                <a:cs typeface="Times New Roman"/>
              </a:rPr>
              <a:t>przez radę</a:t>
            </a:r>
            <a:r>
              <a:rPr sz="2200" spc="-3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pedagogiczną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16022" y="897328"/>
            <a:ext cx="262953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80" dirty="0"/>
              <a:t>Ważne</a:t>
            </a:r>
            <a:r>
              <a:rPr spc="-95" dirty="0"/>
              <a:t> </a:t>
            </a:r>
            <a:r>
              <a:rPr dirty="0"/>
              <a:t>daty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93726" y="2044797"/>
            <a:ext cx="9744710" cy="3179717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377825" marR="45720" indent="-365760" algn="just">
              <a:lnSpc>
                <a:spcPts val="2380"/>
              </a:lnSpc>
              <a:spcBef>
                <a:spcPts val="395"/>
              </a:spcBef>
              <a:buClr>
                <a:srgbClr val="DF5226"/>
              </a:buClr>
              <a:buSzPct val="79545"/>
              <a:buFont typeface="Arial Black"/>
              <a:buChar char="□"/>
              <a:tabLst>
                <a:tab pos="378460" algn="l"/>
              </a:tabLst>
            </a:pPr>
            <a:r>
              <a:rPr sz="2200" dirty="0">
                <a:latin typeface="Times New Roman"/>
                <a:cs typeface="Times New Roman"/>
              </a:rPr>
              <a:t>do </a:t>
            </a:r>
            <a:r>
              <a:rPr lang="pl-PL" sz="22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15</a:t>
            </a:r>
            <a:r>
              <a:rPr sz="22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200" b="1" spc="-5" dirty="0" err="1">
                <a:solidFill>
                  <a:srgbClr val="FF0000"/>
                </a:solidFill>
                <a:latin typeface="Times New Roman"/>
                <a:cs typeface="Times New Roman"/>
              </a:rPr>
              <a:t>lutego</a:t>
            </a:r>
            <a:r>
              <a:rPr sz="2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2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202</a:t>
            </a:r>
            <a:r>
              <a:rPr lang="pl-PL" sz="2200" b="1" dirty="0">
                <a:solidFill>
                  <a:srgbClr val="FF0000"/>
                </a:solidFill>
                <a:latin typeface="Times New Roman"/>
                <a:cs typeface="Times New Roman"/>
              </a:rPr>
              <a:t>5</a:t>
            </a:r>
            <a:r>
              <a:rPr sz="22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200" spc="-65" dirty="0">
                <a:solidFill>
                  <a:srgbClr val="FF0000"/>
                </a:solidFill>
                <a:latin typeface="Times New Roman"/>
                <a:cs typeface="Times New Roman"/>
              </a:rPr>
              <a:t>r. </a:t>
            </a:r>
            <a:r>
              <a:rPr sz="2200" spc="-5" dirty="0">
                <a:latin typeface="Times New Roman"/>
                <a:cs typeface="Times New Roman"/>
              </a:rPr>
              <a:t>możliwe są zmiany </a:t>
            </a:r>
            <a:r>
              <a:rPr sz="2200" dirty="0">
                <a:latin typeface="Times New Roman"/>
                <a:cs typeface="Times New Roman"/>
              </a:rPr>
              <a:t>w deklaracjach </a:t>
            </a:r>
            <a:r>
              <a:rPr sz="2200" spc="-5" dirty="0">
                <a:latin typeface="Times New Roman"/>
                <a:cs typeface="Times New Roman"/>
              </a:rPr>
              <a:t>wyboru języka </a:t>
            </a:r>
            <a:r>
              <a:rPr sz="2200" dirty="0">
                <a:latin typeface="Times New Roman"/>
                <a:cs typeface="Times New Roman"/>
              </a:rPr>
              <a:t>obcego  nowożytnego</a:t>
            </a:r>
          </a:p>
          <a:p>
            <a:pPr marL="377825" marR="8255" indent="-365760" algn="just">
              <a:lnSpc>
                <a:spcPts val="2380"/>
              </a:lnSpc>
              <a:spcBef>
                <a:spcPts val="1390"/>
              </a:spcBef>
              <a:buClr>
                <a:srgbClr val="DF5226"/>
              </a:buClr>
              <a:buSzPct val="79545"/>
              <a:buFont typeface="Arial Black"/>
              <a:buChar char="□"/>
              <a:tabLst>
                <a:tab pos="378460" algn="l"/>
              </a:tabLst>
            </a:pPr>
            <a:r>
              <a:rPr sz="2200" dirty="0">
                <a:latin typeface="Times New Roman"/>
                <a:cs typeface="Times New Roman"/>
              </a:rPr>
              <a:t>do </a:t>
            </a:r>
            <a:r>
              <a:rPr lang="pl-PL" sz="22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30</a:t>
            </a:r>
            <a:r>
              <a:rPr sz="22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pl-PL" sz="22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kwietnia</a:t>
            </a:r>
            <a:r>
              <a:rPr sz="22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202</a:t>
            </a:r>
            <a:r>
              <a:rPr lang="pl-PL" sz="2200" b="1" dirty="0">
                <a:solidFill>
                  <a:srgbClr val="FF0000"/>
                </a:solidFill>
                <a:latin typeface="Times New Roman"/>
                <a:cs typeface="Times New Roman"/>
              </a:rPr>
              <a:t>5</a:t>
            </a:r>
            <a:r>
              <a:rPr sz="22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200" b="1" spc="-105" dirty="0">
                <a:solidFill>
                  <a:srgbClr val="FF0000"/>
                </a:solidFill>
                <a:latin typeface="Times New Roman"/>
                <a:cs typeface="Times New Roman"/>
              </a:rPr>
              <a:t>r. </a:t>
            </a:r>
            <a:r>
              <a:rPr sz="2200" dirty="0">
                <a:latin typeface="Times New Roman"/>
                <a:cs typeface="Times New Roman"/>
              </a:rPr>
              <a:t>– przekazanie dyrektorowi </a:t>
            </a:r>
            <a:r>
              <a:rPr sz="2200" spc="-5" dirty="0">
                <a:latin typeface="Times New Roman"/>
                <a:cs typeface="Times New Roman"/>
              </a:rPr>
              <a:t>szkoły wniosku </a:t>
            </a:r>
            <a:r>
              <a:rPr sz="2200" dirty="0">
                <a:latin typeface="Times New Roman"/>
                <a:cs typeface="Times New Roman"/>
              </a:rPr>
              <a:t>o </a:t>
            </a:r>
            <a:r>
              <a:rPr sz="2200" spc="-5" dirty="0">
                <a:latin typeface="Times New Roman"/>
                <a:cs typeface="Times New Roman"/>
              </a:rPr>
              <a:t>zmianie języka  </a:t>
            </a:r>
            <a:r>
              <a:rPr sz="2200" dirty="0">
                <a:latin typeface="Times New Roman"/>
                <a:cs typeface="Times New Roman"/>
              </a:rPr>
              <a:t>obcego nowożytnego w przypadku </a:t>
            </a:r>
            <a:r>
              <a:rPr sz="2200" spc="-5" dirty="0">
                <a:latin typeface="Times New Roman"/>
                <a:cs typeface="Times New Roman"/>
              </a:rPr>
              <a:t>laureatów/finalistów </a:t>
            </a:r>
            <a:r>
              <a:rPr sz="2200" dirty="0">
                <a:latin typeface="Times New Roman"/>
                <a:cs typeface="Times New Roman"/>
              </a:rPr>
              <a:t>konkursów/olimpiad  przedmiotowych</a:t>
            </a:r>
          </a:p>
          <a:p>
            <a:pPr marL="377825" marR="5080" indent="-365760" algn="just">
              <a:lnSpc>
                <a:spcPts val="2380"/>
              </a:lnSpc>
              <a:spcBef>
                <a:spcPts val="1390"/>
              </a:spcBef>
              <a:buClr>
                <a:srgbClr val="DF5226"/>
              </a:buClr>
              <a:buSzPct val="79545"/>
              <a:buFont typeface="Arial Black"/>
              <a:buChar char="□"/>
              <a:tabLst>
                <a:tab pos="378460" algn="l"/>
              </a:tabLst>
            </a:pPr>
            <a:r>
              <a:rPr sz="2200" spc="-5" dirty="0" err="1">
                <a:latin typeface="Times New Roman"/>
                <a:cs typeface="Times New Roman"/>
              </a:rPr>
              <a:t>laureat</a:t>
            </a:r>
            <a:r>
              <a:rPr sz="2200" spc="-5" dirty="0">
                <a:latin typeface="Times New Roman"/>
                <a:cs typeface="Times New Roman"/>
              </a:rPr>
              <a:t> lub </a:t>
            </a:r>
            <a:r>
              <a:rPr sz="2200" dirty="0">
                <a:latin typeface="Times New Roman"/>
                <a:cs typeface="Times New Roman"/>
              </a:rPr>
              <a:t>finalista olimpiady przedmiotowej </a:t>
            </a:r>
            <a:r>
              <a:rPr sz="2200" spc="-5" dirty="0">
                <a:latin typeface="Times New Roman"/>
                <a:cs typeface="Times New Roman"/>
              </a:rPr>
              <a:t>albo laureat  </a:t>
            </a:r>
            <a:r>
              <a:rPr sz="2200" dirty="0">
                <a:latin typeface="Times New Roman"/>
                <a:cs typeface="Times New Roman"/>
              </a:rPr>
              <a:t>konkursu przedmiotowego o </a:t>
            </a:r>
            <a:r>
              <a:rPr sz="2200" spc="-5" dirty="0">
                <a:latin typeface="Times New Roman"/>
                <a:cs typeface="Times New Roman"/>
              </a:rPr>
              <a:t>zasięgu wojewódzkim lub </a:t>
            </a:r>
            <a:r>
              <a:rPr sz="2200" dirty="0">
                <a:latin typeface="Times New Roman"/>
                <a:cs typeface="Times New Roman"/>
              </a:rPr>
              <a:t>ponadwojewódzkim  z </a:t>
            </a:r>
            <a:r>
              <a:rPr sz="2200" spc="-5" dirty="0">
                <a:latin typeface="Times New Roman"/>
                <a:cs typeface="Times New Roman"/>
              </a:rPr>
              <a:t>zakresu jednego </a:t>
            </a:r>
            <a:r>
              <a:rPr sz="2200" dirty="0">
                <a:latin typeface="Times New Roman"/>
                <a:cs typeface="Times New Roman"/>
              </a:rPr>
              <a:t>z przedmiotów objętych </a:t>
            </a:r>
            <a:r>
              <a:rPr sz="2200" spc="-5" dirty="0">
                <a:latin typeface="Times New Roman"/>
                <a:cs typeface="Times New Roman"/>
              </a:rPr>
              <a:t>egzaminem jest zwolniony </a:t>
            </a:r>
            <a:r>
              <a:rPr sz="2200" dirty="0">
                <a:latin typeface="Times New Roman"/>
                <a:cs typeface="Times New Roman"/>
              </a:rPr>
              <a:t>z danej  </a:t>
            </a:r>
            <a:r>
              <a:rPr sz="2200" spc="-5" dirty="0">
                <a:latin typeface="Times New Roman"/>
                <a:cs typeface="Times New Roman"/>
              </a:rPr>
              <a:t>części </a:t>
            </a:r>
            <a:r>
              <a:rPr sz="2200" spc="-5" dirty="0" err="1">
                <a:latin typeface="Times New Roman"/>
                <a:cs typeface="Times New Roman"/>
              </a:rPr>
              <a:t>egzaminu</a:t>
            </a:r>
            <a:r>
              <a:rPr sz="2200" spc="-5" dirty="0">
                <a:latin typeface="Times New Roman"/>
                <a:cs typeface="Times New Roman"/>
              </a:rPr>
              <a:t>.</a:t>
            </a:r>
            <a:endParaRPr sz="22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13374" y="802439"/>
            <a:ext cx="262953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80" dirty="0"/>
              <a:t>Ważne</a:t>
            </a:r>
            <a:r>
              <a:rPr spc="-95" dirty="0"/>
              <a:t> </a:t>
            </a:r>
            <a:r>
              <a:rPr dirty="0"/>
              <a:t>daty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39446" y="2044797"/>
            <a:ext cx="9694545" cy="3846566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217804" marR="5080" indent="-205740" algn="just">
              <a:lnSpc>
                <a:spcPts val="2380"/>
              </a:lnSpc>
              <a:spcBef>
                <a:spcPts val="395"/>
              </a:spcBef>
            </a:pPr>
            <a:r>
              <a:rPr sz="1750" b="1" spc="-5" dirty="0">
                <a:solidFill>
                  <a:srgbClr val="DF5226"/>
                </a:solidFill>
                <a:latin typeface="Arial"/>
                <a:cs typeface="Arial"/>
              </a:rPr>
              <a:t>□  </a:t>
            </a:r>
            <a:r>
              <a:rPr lang="pl-PL" sz="2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4</a:t>
            </a:r>
            <a:r>
              <a:rPr sz="22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200" b="1" spc="-5" dirty="0" err="1">
                <a:solidFill>
                  <a:srgbClr val="FF0000"/>
                </a:solidFill>
                <a:latin typeface="Times New Roman"/>
                <a:cs typeface="Times New Roman"/>
              </a:rPr>
              <a:t>lipca</a:t>
            </a:r>
            <a:r>
              <a:rPr sz="2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2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202</a:t>
            </a:r>
            <a:r>
              <a:rPr lang="pl-PL" sz="2200" b="1" dirty="0">
                <a:solidFill>
                  <a:srgbClr val="FF0000"/>
                </a:solidFill>
                <a:latin typeface="Times New Roman"/>
                <a:cs typeface="Times New Roman"/>
              </a:rPr>
              <a:t>5</a:t>
            </a:r>
            <a:r>
              <a:rPr sz="22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2200" dirty="0">
                <a:solidFill>
                  <a:srgbClr val="FF0000"/>
                </a:solidFill>
                <a:latin typeface="Times New Roman"/>
                <a:cs typeface="Times New Roman"/>
              </a:rPr>
              <a:t>. </a:t>
            </a:r>
            <a:r>
              <a:rPr sz="2200" spc="-5" dirty="0" err="1" smtClean="0">
                <a:latin typeface="Times New Roman"/>
                <a:cs typeface="Times New Roman"/>
              </a:rPr>
              <a:t>zostaną</a:t>
            </a:r>
            <a:r>
              <a:rPr sz="2200" spc="-5" dirty="0" smtClean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udostępnione </a:t>
            </a:r>
            <a:r>
              <a:rPr sz="2200" spc="-5" dirty="0">
                <a:latin typeface="Times New Roman"/>
                <a:cs typeface="Times New Roman"/>
              </a:rPr>
              <a:t>wyniki egzaminu  </a:t>
            </a:r>
            <a:r>
              <a:rPr sz="2200" dirty="0">
                <a:latin typeface="Times New Roman"/>
                <a:cs typeface="Times New Roman"/>
              </a:rPr>
              <a:t>ósmoklasisty w </a:t>
            </a:r>
            <a:r>
              <a:rPr sz="2200" spc="-5" dirty="0">
                <a:latin typeface="Times New Roman"/>
                <a:cs typeface="Times New Roman"/>
              </a:rPr>
              <a:t>systemie informatycznym ZIU </a:t>
            </a:r>
            <a:r>
              <a:rPr sz="2200" dirty="0">
                <a:latin typeface="Times New Roman"/>
                <a:cs typeface="Times New Roman"/>
              </a:rPr>
              <a:t>dostępnym pod </a:t>
            </a:r>
            <a:r>
              <a:rPr sz="2200" spc="-5" dirty="0">
                <a:latin typeface="Times New Roman"/>
                <a:cs typeface="Times New Roman"/>
              </a:rPr>
              <a:t>adresem: </a:t>
            </a:r>
            <a:r>
              <a:rPr sz="2200" spc="-5" dirty="0">
                <a:solidFill>
                  <a:srgbClr val="00AF4F"/>
                </a:solidFill>
                <a:latin typeface="Times New Roman"/>
                <a:cs typeface="Times New Roman"/>
              </a:rPr>
              <a:t> </a:t>
            </a:r>
            <a:r>
              <a:rPr sz="2200" spc="-10" dirty="0">
                <a:solidFill>
                  <a:srgbClr val="00AF4F"/>
                </a:solidFill>
                <a:latin typeface="Times New Roman"/>
                <a:cs typeface="Times New Roman"/>
                <a:hlinkClick r:id="rId2"/>
              </a:rPr>
              <a:t>www.wyniki.edu.pl. </a:t>
            </a:r>
            <a:r>
              <a:rPr sz="2200" b="1" spc="-5" dirty="0">
                <a:latin typeface="Times New Roman"/>
                <a:cs typeface="Times New Roman"/>
              </a:rPr>
              <a:t>Uczniowie </a:t>
            </a:r>
            <a:r>
              <a:rPr sz="2200" b="1" dirty="0">
                <a:latin typeface="Times New Roman"/>
                <a:cs typeface="Times New Roman"/>
              </a:rPr>
              <a:t>otrzymają </a:t>
            </a:r>
            <a:r>
              <a:rPr sz="2200" b="1" spc="-5" dirty="0">
                <a:latin typeface="Times New Roman"/>
                <a:cs typeface="Times New Roman"/>
              </a:rPr>
              <a:t>login </a:t>
            </a:r>
            <a:r>
              <a:rPr sz="2200" b="1" dirty="0">
                <a:latin typeface="Times New Roman"/>
                <a:cs typeface="Times New Roman"/>
              </a:rPr>
              <a:t>oraz hasło do </a:t>
            </a:r>
            <a:r>
              <a:rPr sz="2200" b="1" spc="-5" dirty="0" err="1">
                <a:latin typeface="Times New Roman"/>
                <a:cs typeface="Times New Roman"/>
              </a:rPr>
              <a:t>logowania</a:t>
            </a:r>
            <a:r>
              <a:rPr sz="2200" spc="-5" dirty="0" smtClean="0">
                <a:latin typeface="Times New Roman"/>
                <a:cs typeface="Times New Roman"/>
              </a:rPr>
              <a:t>.</a:t>
            </a:r>
            <a:r>
              <a:rPr lang="pl-PL" sz="2200" spc="-5" dirty="0" smtClean="0">
                <a:latin typeface="Times New Roman"/>
                <a:cs typeface="Times New Roman"/>
              </a:rPr>
              <a:t> Do ZIU można się zalogować również za pomocą profilu zaufanego, e-dowodu lub za pośrednictwem bankowości elektronicznej.</a:t>
            </a:r>
            <a:r>
              <a:rPr sz="2200" spc="-5" dirty="0" smtClean="0">
                <a:latin typeface="Times New Roman"/>
                <a:cs typeface="Times New Roman"/>
              </a:rPr>
              <a:t> </a:t>
            </a:r>
            <a:endParaRPr lang="pl-PL" sz="2200" spc="-5" dirty="0" smtClean="0">
              <a:latin typeface="Times New Roman"/>
              <a:cs typeface="Times New Roman"/>
            </a:endParaRPr>
          </a:p>
          <a:p>
            <a:pPr marL="217804" marR="5080" indent="-205740" algn="just">
              <a:lnSpc>
                <a:spcPts val="2380"/>
              </a:lnSpc>
              <a:spcBef>
                <a:spcPts val="395"/>
              </a:spcBef>
            </a:pPr>
            <a:r>
              <a:rPr lang="pl-PL" sz="2200" spc="-5" dirty="0" smtClean="0">
                <a:latin typeface="Times New Roman"/>
                <a:cs typeface="Times New Roman"/>
              </a:rPr>
              <a:t>   </a:t>
            </a:r>
            <a:r>
              <a:rPr sz="2200" spc="-5" dirty="0" err="1" smtClean="0">
                <a:latin typeface="Times New Roman"/>
                <a:cs typeface="Times New Roman"/>
              </a:rPr>
              <a:t>Zdający</a:t>
            </a:r>
            <a:r>
              <a:rPr sz="2200" spc="-5" dirty="0" smtClean="0">
                <a:latin typeface="Times New Roman"/>
                <a:cs typeface="Times New Roman"/>
              </a:rPr>
              <a:t>  </a:t>
            </a:r>
            <a:r>
              <a:rPr sz="2200" spc="-5" dirty="0">
                <a:latin typeface="Times New Roman"/>
                <a:cs typeface="Times New Roman"/>
              </a:rPr>
              <a:t>mogą sprawdzić wyniki egzaminu </a:t>
            </a:r>
            <a:r>
              <a:rPr sz="2200" dirty="0">
                <a:latin typeface="Times New Roman"/>
                <a:cs typeface="Times New Roman"/>
              </a:rPr>
              <a:t>z każdego przedmiotu, </a:t>
            </a:r>
            <a:r>
              <a:rPr sz="2200" spc="-5" dirty="0">
                <a:latin typeface="Times New Roman"/>
                <a:cs typeface="Times New Roman"/>
              </a:rPr>
              <a:t>jak </a:t>
            </a:r>
            <a:r>
              <a:rPr sz="2200" dirty="0">
                <a:latin typeface="Times New Roman"/>
                <a:cs typeface="Times New Roman"/>
              </a:rPr>
              <a:t>i </a:t>
            </a:r>
            <a:r>
              <a:rPr sz="2200" spc="-5" dirty="0">
                <a:latin typeface="Times New Roman"/>
                <a:cs typeface="Times New Roman"/>
              </a:rPr>
              <a:t>wynik   za </a:t>
            </a:r>
            <a:r>
              <a:rPr sz="2200" dirty="0">
                <a:latin typeface="Times New Roman"/>
                <a:cs typeface="Times New Roman"/>
              </a:rPr>
              <a:t>rozwiązanie każdego</a:t>
            </a:r>
            <a:r>
              <a:rPr sz="2200" spc="-5" dirty="0">
                <a:latin typeface="Times New Roman"/>
                <a:cs typeface="Times New Roman"/>
              </a:rPr>
              <a:t> zadania.</a:t>
            </a:r>
            <a:endParaRPr sz="2200" dirty="0">
              <a:latin typeface="Times New Roman"/>
              <a:cs typeface="Times New Roman"/>
            </a:endParaRPr>
          </a:p>
          <a:p>
            <a:pPr marL="217804" marR="21590" indent="-205740" algn="just">
              <a:lnSpc>
                <a:spcPts val="2380"/>
              </a:lnSpc>
              <a:spcBef>
                <a:spcPts val="1380"/>
              </a:spcBef>
            </a:pPr>
            <a:r>
              <a:rPr sz="1750" spc="-5" dirty="0">
                <a:solidFill>
                  <a:srgbClr val="DF5226"/>
                </a:solidFill>
                <a:latin typeface="Arial Black"/>
                <a:cs typeface="Arial Black"/>
              </a:rPr>
              <a:t>□ </a:t>
            </a:r>
            <a:r>
              <a:rPr sz="2200" dirty="0">
                <a:latin typeface="Times New Roman"/>
                <a:cs typeface="Times New Roman"/>
              </a:rPr>
              <a:t>do </a:t>
            </a:r>
            <a:r>
              <a:rPr lang="pl-PL" sz="2200" b="1" dirty="0">
                <a:solidFill>
                  <a:srgbClr val="FF0000"/>
                </a:solidFill>
                <a:latin typeface="Times New Roman"/>
                <a:cs typeface="Times New Roman"/>
              </a:rPr>
              <a:t>4</a:t>
            </a:r>
            <a:r>
              <a:rPr sz="22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200" b="1" spc="-5" dirty="0" err="1">
                <a:solidFill>
                  <a:srgbClr val="FF0000"/>
                </a:solidFill>
                <a:latin typeface="Times New Roman"/>
                <a:cs typeface="Times New Roman"/>
              </a:rPr>
              <a:t>lipca</a:t>
            </a:r>
            <a:r>
              <a:rPr sz="2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200" b="1" spc="-20" dirty="0" smtClean="0">
                <a:solidFill>
                  <a:srgbClr val="FF0000"/>
                </a:solidFill>
                <a:latin typeface="Times New Roman"/>
                <a:cs typeface="Times New Roman"/>
              </a:rPr>
              <a:t>202</a:t>
            </a:r>
            <a:r>
              <a:rPr lang="pl-PL" sz="2200" b="1" spc="-20" dirty="0">
                <a:solidFill>
                  <a:srgbClr val="FF0000"/>
                </a:solidFill>
                <a:latin typeface="Times New Roman"/>
                <a:cs typeface="Times New Roman"/>
              </a:rPr>
              <a:t>5</a:t>
            </a:r>
            <a:r>
              <a:rPr lang="pl-PL" sz="2200" b="1" spc="-2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200" spc="-20" dirty="0">
                <a:solidFill>
                  <a:srgbClr val="FF0000"/>
                </a:solidFill>
                <a:latin typeface="Times New Roman"/>
                <a:cs typeface="Times New Roman"/>
              </a:rPr>
              <a:t>r. </a:t>
            </a:r>
            <a:r>
              <a:rPr sz="2200" dirty="0">
                <a:latin typeface="Times New Roman"/>
                <a:cs typeface="Times New Roman"/>
              </a:rPr>
              <a:t>przekazane </a:t>
            </a:r>
            <a:r>
              <a:rPr sz="2200" spc="-5" dirty="0">
                <a:latin typeface="Times New Roman"/>
                <a:cs typeface="Times New Roman"/>
              </a:rPr>
              <a:t>zostaną </a:t>
            </a:r>
            <a:r>
              <a:rPr sz="2200" dirty="0">
                <a:latin typeface="Times New Roman"/>
                <a:cs typeface="Times New Roman"/>
              </a:rPr>
              <a:t>przez </a:t>
            </a:r>
            <a:r>
              <a:rPr sz="2200" spc="-5" dirty="0">
                <a:latin typeface="Times New Roman"/>
                <a:cs typeface="Times New Roman"/>
              </a:rPr>
              <a:t>OKE </a:t>
            </a:r>
            <a:r>
              <a:rPr sz="2200" dirty="0">
                <a:latin typeface="Times New Roman"/>
                <a:cs typeface="Times New Roman"/>
              </a:rPr>
              <a:t>do </a:t>
            </a:r>
            <a:r>
              <a:rPr sz="2200" spc="-5" dirty="0">
                <a:latin typeface="Times New Roman"/>
                <a:cs typeface="Times New Roman"/>
              </a:rPr>
              <a:t>szkół  zaświadczenia/informacje </a:t>
            </a:r>
            <a:r>
              <a:rPr sz="2200" dirty="0">
                <a:latin typeface="Times New Roman"/>
                <a:cs typeface="Times New Roman"/>
              </a:rPr>
              <a:t>o </a:t>
            </a:r>
            <a:r>
              <a:rPr sz="2200" spc="-5" dirty="0">
                <a:latin typeface="Times New Roman"/>
                <a:cs typeface="Times New Roman"/>
              </a:rPr>
              <a:t>szczegółowych wynikach egzaminu</a:t>
            </a:r>
            <a:r>
              <a:rPr sz="2200" spc="-15" dirty="0">
                <a:latin typeface="Times New Roman"/>
                <a:cs typeface="Times New Roman"/>
              </a:rPr>
              <a:t> ósmoklasisty.</a:t>
            </a:r>
            <a:endParaRPr sz="2200" dirty="0">
              <a:latin typeface="Times New Roman"/>
              <a:cs typeface="Times New Roman"/>
            </a:endParaRPr>
          </a:p>
          <a:p>
            <a:pPr marL="217804" marR="69215" indent="-205740" algn="just">
              <a:lnSpc>
                <a:spcPts val="2380"/>
              </a:lnSpc>
              <a:spcBef>
                <a:spcPts val="1390"/>
              </a:spcBef>
            </a:pPr>
            <a:r>
              <a:rPr sz="1750" b="1" spc="-5" dirty="0">
                <a:solidFill>
                  <a:srgbClr val="DF5226"/>
                </a:solidFill>
                <a:latin typeface="Arial"/>
                <a:cs typeface="Arial"/>
              </a:rPr>
              <a:t>□ </a:t>
            </a:r>
            <a:r>
              <a:rPr lang="pl-PL" sz="22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</a:t>
            </a:r>
            <a:r>
              <a:rPr lang="pl-PL" sz="1750" b="1" spc="-5" dirty="0">
                <a:solidFill>
                  <a:srgbClr val="DF5226"/>
                </a:solidFill>
                <a:latin typeface="Arial"/>
                <a:cs typeface="Arial"/>
              </a:rPr>
              <a:t> </a:t>
            </a:r>
            <a:r>
              <a:rPr lang="pl-PL" sz="2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4</a:t>
            </a:r>
            <a:r>
              <a:rPr sz="22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200" b="1" spc="-5" dirty="0" err="1">
                <a:solidFill>
                  <a:srgbClr val="FF0000"/>
                </a:solidFill>
                <a:latin typeface="Times New Roman"/>
                <a:cs typeface="Times New Roman"/>
              </a:rPr>
              <a:t>lipca</a:t>
            </a:r>
            <a:r>
              <a:rPr sz="22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2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202</a:t>
            </a:r>
            <a:r>
              <a:rPr lang="pl-PL" sz="2200" b="1" dirty="0">
                <a:solidFill>
                  <a:srgbClr val="FF0000"/>
                </a:solidFill>
                <a:latin typeface="Times New Roman"/>
                <a:cs typeface="Times New Roman"/>
              </a:rPr>
              <a:t>5</a:t>
            </a:r>
            <a:r>
              <a:rPr lang="pl-PL" sz="22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200" b="1" dirty="0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sz="2200" dirty="0">
                <a:solidFill>
                  <a:srgbClr val="FF0000"/>
                </a:solidFill>
                <a:latin typeface="Times New Roman"/>
                <a:cs typeface="Times New Roman"/>
              </a:rPr>
              <a:t>. </a:t>
            </a:r>
            <a:r>
              <a:rPr sz="2200" spc="-5" dirty="0">
                <a:latin typeface="Times New Roman"/>
                <a:cs typeface="Times New Roman"/>
              </a:rPr>
              <a:t>wydawane </a:t>
            </a:r>
            <a:r>
              <a:rPr sz="2200" dirty="0">
                <a:latin typeface="Times New Roman"/>
                <a:cs typeface="Times New Roman"/>
              </a:rPr>
              <a:t>będą </a:t>
            </a:r>
            <a:r>
              <a:rPr sz="2200" spc="-5" dirty="0">
                <a:latin typeface="Times New Roman"/>
                <a:cs typeface="Times New Roman"/>
              </a:rPr>
              <a:t>zaświadczenia/informacje </a:t>
            </a:r>
            <a:r>
              <a:rPr sz="2200" dirty="0">
                <a:latin typeface="Times New Roman"/>
                <a:cs typeface="Times New Roman"/>
              </a:rPr>
              <a:t>o </a:t>
            </a:r>
            <a:r>
              <a:rPr sz="2200" spc="-5" dirty="0">
                <a:latin typeface="Times New Roman"/>
                <a:cs typeface="Times New Roman"/>
              </a:rPr>
              <a:t>szczegółowych  wynikach egzaminu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spc="-15" dirty="0">
                <a:latin typeface="Times New Roman"/>
                <a:cs typeface="Times New Roman"/>
              </a:rPr>
              <a:t>ósmoklasisty.</a:t>
            </a:r>
            <a:endParaRPr sz="22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44614" y="1484784"/>
            <a:ext cx="9672955" cy="3724225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12700" marR="547370">
              <a:lnSpc>
                <a:spcPct val="150000"/>
              </a:lnSpc>
              <a:spcBef>
                <a:spcPts val="395"/>
              </a:spcBef>
            </a:pPr>
            <a:r>
              <a:rPr sz="2200" spc="-5" dirty="0">
                <a:latin typeface="Times New Roman"/>
                <a:cs typeface="Times New Roman"/>
              </a:rPr>
              <a:t>Uczeń lub jego </a:t>
            </a:r>
            <a:r>
              <a:rPr sz="2200" dirty="0">
                <a:latin typeface="Times New Roman"/>
                <a:cs typeface="Times New Roman"/>
              </a:rPr>
              <a:t>rodzice </a:t>
            </a:r>
            <a:r>
              <a:rPr sz="2200" spc="-5" dirty="0">
                <a:latin typeface="Times New Roman"/>
                <a:cs typeface="Times New Roman"/>
              </a:rPr>
              <a:t>mają </a:t>
            </a:r>
            <a:r>
              <a:rPr sz="2200" dirty="0">
                <a:latin typeface="Times New Roman"/>
                <a:cs typeface="Times New Roman"/>
              </a:rPr>
              <a:t>prawo </a:t>
            </a:r>
            <a:r>
              <a:rPr sz="2200" spc="-5" dirty="0">
                <a:latin typeface="Times New Roman"/>
                <a:cs typeface="Times New Roman"/>
              </a:rPr>
              <a:t>wglądu </a:t>
            </a:r>
            <a:r>
              <a:rPr sz="2200" dirty="0">
                <a:latin typeface="Times New Roman"/>
                <a:cs typeface="Times New Roman"/>
              </a:rPr>
              <a:t>do </a:t>
            </a:r>
            <a:r>
              <a:rPr sz="2200" spc="-5" dirty="0">
                <a:latin typeface="Times New Roman"/>
                <a:cs typeface="Times New Roman"/>
              </a:rPr>
              <a:t>sprawdzonej </a:t>
            </a:r>
            <a:r>
              <a:rPr sz="2200" dirty="0">
                <a:latin typeface="Times New Roman"/>
                <a:cs typeface="Times New Roman"/>
              </a:rPr>
              <a:t>i ocenionej pracy  </a:t>
            </a:r>
            <a:r>
              <a:rPr sz="2200" spc="-5" dirty="0">
                <a:latin typeface="Times New Roman"/>
                <a:cs typeface="Times New Roman"/>
              </a:rPr>
              <a:t>egzaminacyjnej, </a:t>
            </a:r>
            <a:r>
              <a:rPr sz="2200" dirty="0">
                <a:latin typeface="Times New Roman"/>
                <a:cs typeface="Times New Roman"/>
              </a:rPr>
              <a:t>w </a:t>
            </a:r>
            <a:r>
              <a:rPr sz="2200" spc="-5" dirty="0">
                <a:latin typeface="Times New Roman"/>
                <a:cs typeface="Times New Roman"/>
              </a:rPr>
              <a:t>miejscu </a:t>
            </a:r>
            <a:r>
              <a:rPr sz="2200" dirty="0">
                <a:latin typeface="Times New Roman"/>
                <a:cs typeface="Times New Roman"/>
              </a:rPr>
              <a:t>i </a:t>
            </a:r>
            <a:r>
              <a:rPr sz="2200" spc="-5" dirty="0">
                <a:latin typeface="Times New Roman"/>
                <a:cs typeface="Times New Roman"/>
              </a:rPr>
              <a:t>czasie wskazanym </a:t>
            </a:r>
            <a:r>
              <a:rPr sz="2200" dirty="0">
                <a:latin typeface="Times New Roman"/>
                <a:cs typeface="Times New Roman"/>
              </a:rPr>
              <a:t>przez dyrektora </a:t>
            </a:r>
            <a:r>
              <a:rPr sz="2200" spc="-5" dirty="0">
                <a:latin typeface="Times New Roman"/>
                <a:cs typeface="Times New Roman"/>
              </a:rPr>
              <a:t>OKE, </a:t>
            </a:r>
            <a:r>
              <a:rPr sz="2200" dirty="0">
                <a:latin typeface="Times New Roman"/>
                <a:cs typeface="Times New Roman"/>
              </a:rPr>
              <a:t>w </a:t>
            </a:r>
            <a:r>
              <a:rPr sz="2200" spc="-5" dirty="0">
                <a:latin typeface="Times New Roman"/>
                <a:cs typeface="Times New Roman"/>
              </a:rPr>
              <a:t>terminie  </a:t>
            </a:r>
            <a:r>
              <a:rPr sz="2200" dirty="0">
                <a:solidFill>
                  <a:srgbClr val="FF0000"/>
                </a:solidFill>
                <a:latin typeface="Times New Roman"/>
                <a:cs typeface="Times New Roman"/>
              </a:rPr>
              <a:t>6 </a:t>
            </a:r>
            <a:r>
              <a:rPr sz="2200" spc="-5" dirty="0">
                <a:solidFill>
                  <a:srgbClr val="FF0000"/>
                </a:solidFill>
                <a:latin typeface="Times New Roman"/>
                <a:cs typeface="Times New Roman"/>
              </a:rPr>
              <a:t>miesięcy </a:t>
            </a:r>
            <a:r>
              <a:rPr sz="2200" dirty="0">
                <a:latin typeface="Times New Roman"/>
                <a:cs typeface="Times New Roman"/>
              </a:rPr>
              <a:t>od dnia </a:t>
            </a:r>
            <a:r>
              <a:rPr sz="2200" spc="-5" dirty="0">
                <a:latin typeface="Times New Roman"/>
                <a:cs typeface="Times New Roman"/>
              </a:rPr>
              <a:t>wydania zaświadczeń </a:t>
            </a:r>
            <a:r>
              <a:rPr sz="2200" dirty="0">
                <a:latin typeface="Times New Roman"/>
                <a:cs typeface="Times New Roman"/>
              </a:rPr>
              <a:t>o </a:t>
            </a:r>
            <a:r>
              <a:rPr sz="2200" spc="-5" dirty="0">
                <a:latin typeface="Times New Roman"/>
                <a:cs typeface="Times New Roman"/>
              </a:rPr>
              <a:t>szczegółowych wynikach egzaminu  </a:t>
            </a:r>
            <a:r>
              <a:rPr sz="2200" spc="-15" dirty="0">
                <a:latin typeface="Times New Roman"/>
                <a:cs typeface="Times New Roman"/>
              </a:rPr>
              <a:t>ósmoklasisty.</a:t>
            </a:r>
            <a:endParaRPr sz="2200" dirty="0">
              <a:latin typeface="Times New Roman"/>
              <a:cs typeface="Times New Roman"/>
            </a:endParaRPr>
          </a:p>
          <a:p>
            <a:pPr marL="12700" marR="5080">
              <a:lnSpc>
                <a:spcPct val="150000"/>
              </a:lnSpc>
              <a:spcBef>
                <a:spcPts val="1385"/>
              </a:spcBef>
            </a:pPr>
            <a:r>
              <a:rPr sz="2200" spc="-5" dirty="0">
                <a:latin typeface="Times New Roman"/>
                <a:cs typeface="Times New Roman"/>
              </a:rPr>
              <a:t>Wnioski </a:t>
            </a:r>
            <a:r>
              <a:rPr sz="2200" dirty="0">
                <a:latin typeface="Times New Roman"/>
                <a:cs typeface="Times New Roman"/>
              </a:rPr>
              <a:t>o </a:t>
            </a:r>
            <a:r>
              <a:rPr sz="2200" spc="-5" dirty="0">
                <a:latin typeface="Times New Roman"/>
                <a:cs typeface="Times New Roman"/>
              </a:rPr>
              <a:t>wgląd są </a:t>
            </a:r>
            <a:r>
              <a:rPr sz="2200" dirty="0">
                <a:latin typeface="Times New Roman"/>
                <a:cs typeface="Times New Roman"/>
              </a:rPr>
              <a:t>przyjmowane i rozpatrywane przez </a:t>
            </a:r>
            <a:r>
              <a:rPr sz="2200" spc="-5" dirty="0">
                <a:latin typeface="Times New Roman"/>
                <a:cs typeface="Times New Roman"/>
              </a:rPr>
              <a:t>OKE </a:t>
            </a:r>
            <a:r>
              <a:rPr sz="2200" dirty="0">
                <a:latin typeface="Times New Roman"/>
                <a:cs typeface="Times New Roman"/>
              </a:rPr>
              <a:t>od dnia udostępnienia</a:t>
            </a:r>
            <a:r>
              <a:rPr sz="2200" spc="-8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w  </a:t>
            </a:r>
            <a:r>
              <a:rPr sz="2200" spc="-5" dirty="0">
                <a:latin typeface="Times New Roman"/>
                <a:cs typeface="Times New Roman"/>
              </a:rPr>
              <a:t>ZIU </a:t>
            </a:r>
            <a:r>
              <a:rPr sz="2200" dirty="0">
                <a:latin typeface="Times New Roman"/>
                <a:cs typeface="Times New Roman"/>
              </a:rPr>
              <a:t>(SIOEO) </a:t>
            </a:r>
            <a:r>
              <a:rPr sz="2200" spc="-5" dirty="0">
                <a:latin typeface="Times New Roman"/>
                <a:cs typeface="Times New Roman"/>
              </a:rPr>
              <a:t>informacji </a:t>
            </a:r>
            <a:r>
              <a:rPr sz="2200" dirty="0">
                <a:latin typeface="Times New Roman"/>
                <a:cs typeface="Times New Roman"/>
              </a:rPr>
              <a:t>o </a:t>
            </a:r>
            <a:r>
              <a:rPr sz="2200" spc="-5" dirty="0">
                <a:latin typeface="Times New Roman"/>
                <a:cs typeface="Times New Roman"/>
              </a:rPr>
              <a:t>wynikach egzaminu </a:t>
            </a:r>
            <a:r>
              <a:rPr sz="2200" spc="-15" dirty="0">
                <a:latin typeface="Times New Roman"/>
                <a:cs typeface="Times New Roman"/>
              </a:rPr>
              <a:t>ósmoklasisty, </a:t>
            </a:r>
            <a:r>
              <a:rPr sz="2200" spc="-5" dirty="0">
                <a:latin typeface="Times New Roman"/>
                <a:cs typeface="Times New Roman"/>
              </a:rPr>
              <a:t>tj. </a:t>
            </a:r>
            <a:r>
              <a:rPr sz="2200" dirty="0">
                <a:latin typeface="Times New Roman"/>
                <a:cs typeface="Times New Roman"/>
              </a:rPr>
              <a:t>od </a:t>
            </a:r>
            <a:r>
              <a:rPr lang="pl-PL" sz="2200" dirty="0">
                <a:latin typeface="Times New Roman"/>
                <a:cs typeface="Times New Roman"/>
              </a:rPr>
              <a:t>4</a:t>
            </a:r>
            <a:r>
              <a:rPr sz="2200" dirty="0" smtClean="0">
                <a:latin typeface="Times New Roman"/>
                <a:cs typeface="Times New Roman"/>
              </a:rPr>
              <a:t> </a:t>
            </a:r>
            <a:r>
              <a:rPr sz="2200" spc="-5" dirty="0" err="1">
                <a:latin typeface="Times New Roman"/>
                <a:cs typeface="Times New Roman"/>
              </a:rPr>
              <a:t>lipca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dirty="0" smtClean="0">
                <a:latin typeface="Times New Roman"/>
                <a:cs typeface="Times New Roman"/>
              </a:rPr>
              <a:t>202</a:t>
            </a:r>
            <a:r>
              <a:rPr lang="pl-PL" sz="2200" dirty="0">
                <a:latin typeface="Times New Roman"/>
                <a:cs typeface="Times New Roman"/>
              </a:rPr>
              <a:t>5</a:t>
            </a:r>
            <a:r>
              <a:rPr sz="2200" dirty="0" smtClean="0">
                <a:latin typeface="Times New Roman"/>
                <a:cs typeface="Times New Roman"/>
              </a:rPr>
              <a:t> </a:t>
            </a:r>
            <a:r>
              <a:rPr sz="2200" spc="-45" dirty="0">
                <a:latin typeface="Times New Roman"/>
                <a:cs typeface="Times New Roman"/>
              </a:rPr>
              <a:t>r.</a:t>
            </a:r>
            <a:r>
              <a:rPr lang="pl-PL" sz="2200" spc="-45" dirty="0">
                <a:latin typeface="Times New Roman"/>
                <a:cs typeface="Times New Roman"/>
              </a:rPr>
              <a:t> </a:t>
            </a:r>
            <a:r>
              <a:rPr sz="2200" spc="-5" dirty="0" err="1" smtClean="0">
                <a:latin typeface="Times New Roman"/>
                <a:cs typeface="Times New Roman"/>
              </a:rPr>
              <a:t>zgodnie</a:t>
            </a:r>
            <a:r>
              <a:rPr sz="2200" spc="-5" dirty="0" smtClean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z kolejnością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wpływu.</a:t>
            </a:r>
            <a:endParaRPr sz="22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16022" y="897328"/>
            <a:ext cx="515556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Dodatkowe</a:t>
            </a:r>
            <a:r>
              <a:rPr spc="-90" dirty="0"/>
              <a:t> </a:t>
            </a:r>
            <a:r>
              <a:rPr spc="-5" dirty="0"/>
              <a:t>informacje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61742" y="1880891"/>
            <a:ext cx="9629140" cy="3605474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12700" marR="5080">
              <a:lnSpc>
                <a:spcPts val="2380"/>
              </a:lnSpc>
              <a:spcBef>
                <a:spcPts val="395"/>
              </a:spcBef>
            </a:pPr>
            <a:r>
              <a:rPr sz="2200" spc="-5" dirty="0">
                <a:latin typeface="Times New Roman"/>
                <a:cs typeface="Times New Roman"/>
              </a:rPr>
              <a:t>Na stronie internetowej CKE </a:t>
            </a:r>
            <a:r>
              <a:rPr sz="2200" u="heavy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2"/>
              </a:rPr>
              <a:t>www.cke.gov.pl</a:t>
            </a:r>
            <a:r>
              <a:rPr sz="2200" spc="-25" dirty="0">
                <a:latin typeface="Times New Roman"/>
                <a:cs typeface="Times New Roman"/>
                <a:hlinkClick r:id="rId2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, w </a:t>
            </a:r>
            <a:r>
              <a:rPr sz="2200" spc="-5" dirty="0">
                <a:latin typeface="Times New Roman"/>
                <a:cs typeface="Times New Roman"/>
              </a:rPr>
              <a:t>zakładce </a:t>
            </a:r>
            <a:r>
              <a:rPr sz="2200" dirty="0">
                <a:latin typeface="Times New Roman"/>
                <a:cs typeface="Times New Roman"/>
              </a:rPr>
              <a:t>poświęconej </a:t>
            </a:r>
            <a:r>
              <a:rPr sz="2200" spc="-5" dirty="0">
                <a:latin typeface="Times New Roman"/>
                <a:cs typeface="Times New Roman"/>
              </a:rPr>
              <a:t>egzaminowi  </a:t>
            </a:r>
            <a:r>
              <a:rPr sz="2200" dirty="0">
                <a:latin typeface="Times New Roman"/>
                <a:cs typeface="Times New Roman"/>
              </a:rPr>
              <a:t>ósmoklasisty dostępne</a:t>
            </a:r>
            <a:r>
              <a:rPr sz="2200" spc="-5" dirty="0">
                <a:latin typeface="Times New Roman"/>
                <a:cs typeface="Times New Roman"/>
              </a:rPr>
              <a:t> są:</a:t>
            </a:r>
            <a:endParaRPr sz="2200" dirty="0">
              <a:latin typeface="Times New Roman"/>
              <a:cs typeface="Times New Roman"/>
            </a:endParaRPr>
          </a:p>
          <a:p>
            <a:pPr marL="195580" indent="-170180">
              <a:lnSpc>
                <a:spcPct val="100000"/>
              </a:lnSpc>
              <a:spcBef>
                <a:spcPts val="1095"/>
              </a:spcBef>
              <a:buClr>
                <a:srgbClr val="DF5226"/>
              </a:buClr>
              <a:buSzPct val="79545"/>
              <a:buFont typeface="IPAexGothic"/>
              <a:buChar char="•"/>
              <a:tabLst>
                <a:tab pos="195580" algn="l"/>
              </a:tabLst>
            </a:pPr>
            <a:r>
              <a:rPr sz="2200" spc="-5" dirty="0">
                <a:latin typeface="Times New Roman"/>
                <a:cs typeface="Times New Roman"/>
              </a:rPr>
              <a:t>informatory </a:t>
            </a:r>
            <a:r>
              <a:rPr sz="2200" dirty="0">
                <a:latin typeface="Times New Roman"/>
                <a:cs typeface="Times New Roman"/>
              </a:rPr>
              <a:t>o </a:t>
            </a:r>
            <a:r>
              <a:rPr sz="2200" spc="-5" dirty="0">
                <a:latin typeface="Times New Roman"/>
                <a:cs typeface="Times New Roman"/>
              </a:rPr>
              <a:t>egzaminie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ósmoklasisty</a:t>
            </a:r>
          </a:p>
          <a:p>
            <a:pPr marL="195580" indent="-170180">
              <a:lnSpc>
                <a:spcPct val="100000"/>
              </a:lnSpc>
              <a:spcBef>
                <a:spcPts val="1135"/>
              </a:spcBef>
              <a:buClr>
                <a:srgbClr val="DF5226"/>
              </a:buClr>
              <a:buSzPct val="79545"/>
              <a:buFont typeface="IPAexGothic"/>
              <a:buChar char="•"/>
              <a:tabLst>
                <a:tab pos="195580" algn="l"/>
              </a:tabLst>
            </a:pPr>
            <a:r>
              <a:rPr sz="2200" dirty="0">
                <a:latin typeface="Times New Roman"/>
                <a:cs typeface="Times New Roman"/>
              </a:rPr>
              <a:t>przykładowe </a:t>
            </a:r>
            <a:r>
              <a:rPr sz="2200" spc="-5" dirty="0">
                <a:latin typeface="Times New Roman"/>
                <a:cs typeface="Times New Roman"/>
              </a:rPr>
              <a:t>arkusze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egzaminacyjne</a:t>
            </a:r>
            <a:endParaRPr sz="2200" dirty="0">
              <a:latin typeface="Times New Roman"/>
              <a:cs typeface="Times New Roman"/>
            </a:endParaRPr>
          </a:p>
          <a:p>
            <a:pPr marL="195580" indent="-170180">
              <a:lnSpc>
                <a:spcPct val="100000"/>
              </a:lnSpc>
              <a:spcBef>
                <a:spcPts val="1135"/>
              </a:spcBef>
              <a:buClr>
                <a:srgbClr val="DF5226"/>
              </a:buClr>
              <a:buSzPct val="79545"/>
              <a:buFont typeface="IPAexGothic"/>
              <a:buChar char="•"/>
              <a:tabLst>
                <a:tab pos="195580" algn="l"/>
              </a:tabLst>
            </a:pPr>
            <a:r>
              <a:rPr sz="2200" spc="-5" dirty="0">
                <a:latin typeface="Times New Roman"/>
                <a:cs typeface="Times New Roman"/>
              </a:rPr>
              <a:t>arkusze egzaminu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próbnego</a:t>
            </a:r>
          </a:p>
          <a:p>
            <a:pPr marL="195580" indent="-170180">
              <a:lnSpc>
                <a:spcPct val="100000"/>
              </a:lnSpc>
              <a:spcBef>
                <a:spcPts val="1140"/>
              </a:spcBef>
              <a:buClr>
                <a:srgbClr val="DF5226"/>
              </a:buClr>
              <a:buSzPct val="79545"/>
              <a:buFont typeface="IPAexGothic"/>
              <a:buChar char="•"/>
              <a:tabLst>
                <a:tab pos="195580" algn="l"/>
              </a:tabLst>
            </a:pPr>
            <a:r>
              <a:rPr sz="2200" spc="-5" dirty="0">
                <a:latin typeface="Times New Roman"/>
                <a:cs typeface="Times New Roman"/>
              </a:rPr>
              <a:t>zestawy </a:t>
            </a:r>
            <a:r>
              <a:rPr sz="2200" dirty="0">
                <a:latin typeface="Times New Roman"/>
                <a:cs typeface="Times New Roman"/>
              </a:rPr>
              <a:t>powtórzeniowe </a:t>
            </a:r>
            <a:r>
              <a:rPr sz="2200" spc="-5" dirty="0">
                <a:latin typeface="Times New Roman"/>
                <a:cs typeface="Times New Roman"/>
              </a:rPr>
              <a:t>zadań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egzaminacyjnych</a:t>
            </a:r>
            <a:endParaRPr sz="22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4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150"/>
              </a:spcBef>
            </a:pPr>
            <a:r>
              <a:rPr sz="2200" spc="-5" dirty="0">
                <a:latin typeface="Times New Roman"/>
                <a:cs typeface="Times New Roman"/>
              </a:rPr>
              <a:t>Okręgowa Komisja </a:t>
            </a:r>
            <a:r>
              <a:rPr sz="2200" spc="-5" dirty="0" err="1">
                <a:latin typeface="Times New Roman"/>
                <a:cs typeface="Times New Roman"/>
              </a:rPr>
              <a:t>Egzaminacyjna</a:t>
            </a:r>
            <a:r>
              <a:rPr sz="2200" spc="40" dirty="0">
                <a:latin typeface="Times New Roman"/>
                <a:cs typeface="Times New Roman"/>
              </a:rPr>
              <a:t> </a:t>
            </a:r>
            <a:r>
              <a:rPr lang="pl-PL" sz="2400" u="sng" dirty="0">
                <a:solidFill>
                  <a:srgbClr val="0066FF"/>
                </a:solidFill>
                <a:latin typeface="Calibri" panose="020F0502020204030204" pitchFamily="34" charset="0"/>
                <a:hlinkClick r:id="rId3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www.oke.waw.pl</a:t>
            </a:r>
            <a:r>
              <a:rPr lang="pl-PL" sz="2400" dirty="0">
                <a:solidFill>
                  <a:srgbClr val="0066FF"/>
                </a:solidFill>
                <a:latin typeface="Calibri" panose="020F0502020204030204" pitchFamily="34" charset="0"/>
              </a:rPr>
              <a:t> </a:t>
            </a:r>
            <a:endParaRPr sz="2200" dirty="0">
              <a:solidFill>
                <a:srgbClr val="0066FF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16022" y="897328"/>
            <a:ext cx="286067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O</a:t>
            </a:r>
            <a:r>
              <a:rPr spc="-100" dirty="0"/>
              <a:t> </a:t>
            </a:r>
            <a:r>
              <a:rPr spc="-5" dirty="0"/>
              <a:t>egzaminie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74460" y="1900525"/>
            <a:ext cx="9643110" cy="2423160"/>
          </a:xfrm>
          <a:prstGeom prst="rect">
            <a:avLst/>
          </a:prstGeom>
        </p:spPr>
        <p:txBody>
          <a:bodyPr vert="horz" wrap="square" lIns="0" tIns="156845" rIns="0" bIns="0" rtlCol="0">
            <a:spAutoFit/>
          </a:bodyPr>
          <a:lstStyle/>
          <a:p>
            <a:pPr marL="182245" indent="-170180">
              <a:lnSpc>
                <a:spcPct val="100000"/>
              </a:lnSpc>
              <a:spcBef>
                <a:spcPts val="1235"/>
              </a:spcBef>
              <a:buClr>
                <a:srgbClr val="DF5226"/>
              </a:buClr>
              <a:buSzPct val="79545"/>
              <a:buFont typeface="IPAexGothic"/>
              <a:buChar char="•"/>
              <a:tabLst>
                <a:tab pos="182880" algn="l"/>
              </a:tabLst>
            </a:pPr>
            <a:r>
              <a:rPr sz="2200" spc="-5" dirty="0">
                <a:latin typeface="Times New Roman"/>
                <a:cs typeface="Times New Roman"/>
              </a:rPr>
              <a:t>Egzamin jest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obowiązkowy</a:t>
            </a:r>
            <a:endParaRPr sz="2200">
              <a:latin typeface="Times New Roman"/>
              <a:cs typeface="Times New Roman"/>
            </a:endParaRPr>
          </a:p>
          <a:p>
            <a:pPr marL="182245" indent="-170180">
              <a:lnSpc>
                <a:spcPct val="100000"/>
              </a:lnSpc>
              <a:spcBef>
                <a:spcPts val="1135"/>
              </a:spcBef>
              <a:buClr>
                <a:srgbClr val="DF5226"/>
              </a:buClr>
              <a:buSzPct val="79545"/>
              <a:buFont typeface="IPAexGothic"/>
              <a:buChar char="•"/>
              <a:tabLst>
                <a:tab pos="182880" algn="l"/>
              </a:tabLst>
            </a:pPr>
            <a:r>
              <a:rPr sz="2200" spc="-5" dirty="0">
                <a:latin typeface="Times New Roman"/>
                <a:cs typeface="Times New Roman"/>
              </a:rPr>
              <a:t>Egzamin ma </a:t>
            </a:r>
            <a:r>
              <a:rPr sz="2200" dirty="0">
                <a:latin typeface="Times New Roman"/>
                <a:cs typeface="Times New Roman"/>
              </a:rPr>
              <a:t>formę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pisemną</a:t>
            </a:r>
            <a:endParaRPr sz="2200">
              <a:latin typeface="Times New Roman"/>
              <a:cs typeface="Times New Roman"/>
            </a:endParaRPr>
          </a:p>
          <a:p>
            <a:pPr marL="182245" indent="-170180">
              <a:lnSpc>
                <a:spcPct val="100000"/>
              </a:lnSpc>
              <a:spcBef>
                <a:spcPts val="1135"/>
              </a:spcBef>
              <a:buClr>
                <a:srgbClr val="DF5226"/>
              </a:buClr>
              <a:buSzPct val="79545"/>
              <a:buFont typeface="IPAexGothic"/>
              <a:buChar char="•"/>
              <a:tabLst>
                <a:tab pos="182880" algn="l"/>
              </a:tabLst>
            </a:pPr>
            <a:r>
              <a:rPr sz="2200" spc="-5" dirty="0">
                <a:latin typeface="Times New Roman"/>
                <a:cs typeface="Times New Roman"/>
              </a:rPr>
              <a:t>Obejmuje </a:t>
            </a:r>
            <a:r>
              <a:rPr sz="2200" dirty="0">
                <a:latin typeface="Times New Roman"/>
                <a:cs typeface="Times New Roman"/>
              </a:rPr>
              <a:t>3 przedmioty: </a:t>
            </a:r>
            <a:r>
              <a:rPr sz="2200" spc="-5" dirty="0">
                <a:latin typeface="Times New Roman"/>
                <a:cs typeface="Times New Roman"/>
              </a:rPr>
              <a:t>język </a:t>
            </a:r>
            <a:r>
              <a:rPr sz="2200" dirty="0">
                <a:latin typeface="Times New Roman"/>
                <a:cs typeface="Times New Roman"/>
              </a:rPr>
              <a:t>polski, </a:t>
            </a:r>
            <a:r>
              <a:rPr sz="2200" spc="-5" dirty="0">
                <a:latin typeface="Times New Roman"/>
                <a:cs typeface="Times New Roman"/>
              </a:rPr>
              <a:t>matematykę </a:t>
            </a:r>
            <a:r>
              <a:rPr sz="2200" dirty="0">
                <a:latin typeface="Times New Roman"/>
                <a:cs typeface="Times New Roman"/>
              </a:rPr>
              <a:t>i </a:t>
            </a:r>
            <a:r>
              <a:rPr sz="2200" spc="-5" dirty="0">
                <a:latin typeface="Times New Roman"/>
                <a:cs typeface="Times New Roman"/>
              </a:rPr>
              <a:t>wybrany język </a:t>
            </a:r>
            <a:r>
              <a:rPr sz="2200" dirty="0">
                <a:latin typeface="Times New Roman"/>
                <a:cs typeface="Times New Roman"/>
              </a:rPr>
              <a:t>obcy</a:t>
            </a:r>
            <a:r>
              <a:rPr sz="2200" spc="-8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nowożytny</a:t>
            </a:r>
            <a:endParaRPr sz="2200">
              <a:latin typeface="Times New Roman"/>
              <a:cs typeface="Times New Roman"/>
            </a:endParaRPr>
          </a:p>
          <a:p>
            <a:pPr marL="182245" indent="-170180">
              <a:lnSpc>
                <a:spcPct val="100000"/>
              </a:lnSpc>
              <a:spcBef>
                <a:spcPts val="1135"/>
              </a:spcBef>
              <a:buClr>
                <a:srgbClr val="DF5226"/>
              </a:buClr>
              <a:buSzPct val="79545"/>
              <a:buFont typeface="IPAexGothic"/>
              <a:buChar char="•"/>
              <a:tabLst>
                <a:tab pos="182880" algn="l"/>
              </a:tabLst>
            </a:pPr>
            <a:r>
              <a:rPr sz="2200" spc="-30" dirty="0">
                <a:latin typeface="Times New Roman"/>
                <a:cs typeface="Times New Roman"/>
              </a:rPr>
              <a:t>Wynik </a:t>
            </a:r>
            <a:r>
              <a:rPr sz="2200" spc="-5" dirty="0">
                <a:latin typeface="Times New Roman"/>
                <a:cs typeface="Times New Roman"/>
              </a:rPr>
              <a:t>egzaminu </a:t>
            </a:r>
            <a:r>
              <a:rPr sz="2200" dirty="0">
                <a:latin typeface="Times New Roman"/>
                <a:cs typeface="Times New Roman"/>
              </a:rPr>
              <a:t>nie </a:t>
            </a:r>
            <a:r>
              <a:rPr sz="2200" spc="-5" dirty="0">
                <a:latin typeface="Times New Roman"/>
                <a:cs typeface="Times New Roman"/>
              </a:rPr>
              <a:t>ma wpływu </a:t>
            </a:r>
            <a:r>
              <a:rPr sz="2200" dirty="0">
                <a:latin typeface="Times New Roman"/>
                <a:cs typeface="Times New Roman"/>
              </a:rPr>
              <a:t>na ukończenie </a:t>
            </a:r>
            <a:r>
              <a:rPr sz="2200" spc="-5" dirty="0">
                <a:latin typeface="Times New Roman"/>
                <a:cs typeface="Times New Roman"/>
              </a:rPr>
              <a:t>szkoły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podstawowej</a:t>
            </a:r>
            <a:endParaRPr sz="2200">
              <a:latin typeface="Times New Roman"/>
              <a:cs typeface="Times New Roman"/>
            </a:endParaRPr>
          </a:p>
          <a:p>
            <a:pPr marL="182245" indent="-170180">
              <a:lnSpc>
                <a:spcPct val="100000"/>
              </a:lnSpc>
              <a:spcBef>
                <a:spcPts val="1140"/>
              </a:spcBef>
              <a:buClr>
                <a:srgbClr val="DF5226"/>
              </a:buClr>
              <a:buSzPct val="79545"/>
              <a:buFont typeface="IPAexGothic"/>
              <a:buChar char="•"/>
              <a:tabLst>
                <a:tab pos="182880" algn="l"/>
              </a:tabLst>
            </a:pPr>
            <a:r>
              <a:rPr sz="2200" spc="-30" dirty="0">
                <a:latin typeface="Times New Roman"/>
                <a:cs typeface="Times New Roman"/>
              </a:rPr>
              <a:t>Wynik </a:t>
            </a:r>
            <a:r>
              <a:rPr sz="2200" spc="-5" dirty="0">
                <a:latin typeface="Times New Roman"/>
                <a:cs typeface="Times New Roman"/>
              </a:rPr>
              <a:t>ma znaczenie </a:t>
            </a:r>
            <a:r>
              <a:rPr sz="2200" dirty="0">
                <a:latin typeface="Times New Roman"/>
                <a:cs typeface="Times New Roman"/>
              </a:rPr>
              <a:t>przy rekrutacji do </a:t>
            </a:r>
            <a:r>
              <a:rPr sz="2200" spc="-5" dirty="0">
                <a:latin typeface="Times New Roman"/>
                <a:cs typeface="Times New Roman"/>
              </a:rPr>
              <a:t>szkoły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ponadpodstawowej</a:t>
            </a:r>
            <a:endParaRPr sz="2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66712" y="785794"/>
            <a:ext cx="11144328" cy="5247590"/>
          </a:xfrm>
        </p:spPr>
        <p:txBody>
          <a:bodyPr/>
          <a:lstStyle/>
          <a:p>
            <a:r>
              <a:rPr lang="pl-PL" b="1" dirty="0" smtClean="0"/>
              <a:t>Ucząc się do egzaminu warto:</a:t>
            </a:r>
          </a:p>
          <a:p>
            <a:endParaRPr lang="pl-PL" b="1" dirty="0" smtClean="0"/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pl-PL" dirty="0" smtClean="0"/>
              <a:t>dokładnie zapoznać się z </a:t>
            </a:r>
            <a:r>
              <a:rPr lang="pl-PL" b="1" dirty="0" smtClean="0"/>
              <a:t>wymaganiami dla poszczególnych przedmiotów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pl-PL" dirty="0" smtClean="0"/>
              <a:t>zaplanować naukę w kalendarzu,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pl-PL" dirty="0" smtClean="0"/>
              <a:t>powtórzyć </a:t>
            </a:r>
            <a:r>
              <a:rPr lang="pl-PL" b="1" dirty="0" smtClean="0"/>
              <a:t>lektury</a:t>
            </a:r>
            <a:r>
              <a:rPr lang="pl-PL" dirty="0" smtClean="0"/>
              <a:t> obowiązkowe </a:t>
            </a:r>
            <a:r>
              <a:rPr lang="pl-PL" b="1" dirty="0" smtClean="0"/>
              <a:t>(nowy wykaz lektur obowiązkowych na egzaminie; będą </a:t>
            </a:r>
            <a:r>
              <a:rPr lang="pl-PL" b="1" dirty="0"/>
              <a:t>obowiązywały lektury omawiane w klasach IV-VIII, a nie jak dotąd tylko VII i VIII</a:t>
            </a:r>
            <a:r>
              <a:rPr lang="pl-PL" b="1" dirty="0" smtClean="0"/>
              <a:t>),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pl-PL" dirty="0" smtClean="0"/>
              <a:t>przypomnieć sobie, jak pisać </a:t>
            </a:r>
            <a:r>
              <a:rPr lang="pl-PL" b="1" dirty="0" smtClean="0"/>
              <a:t>rozprawkę, opowiadanie, przemówienie, tekst o charakterze argumentacyjnym (minimum 200 słów),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pl-PL" dirty="0" smtClean="0"/>
              <a:t>opanować słownictwo i </a:t>
            </a:r>
            <a:r>
              <a:rPr lang="pl-PL" b="1" dirty="0" smtClean="0"/>
              <a:t>czasy gramatyczne </a:t>
            </a:r>
            <a:r>
              <a:rPr lang="pl-PL" dirty="0" smtClean="0"/>
              <a:t>z języka obcego,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pl-PL" dirty="0" smtClean="0"/>
              <a:t>sprawdzić, jakie są matematyczne pewniaki na egzaminie ósmoklasisty z matematyki,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pl-PL" dirty="0" smtClean="0"/>
              <a:t>regularnie wypełniać arkusze egzaminacyjne. </a:t>
            </a:r>
            <a:endParaRPr lang="pl-P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21403" y="476672"/>
            <a:ext cx="328358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Harmonogram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12219" y="4921833"/>
            <a:ext cx="9547860" cy="611706"/>
          </a:xfrm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12700" marR="1073150">
              <a:lnSpc>
                <a:spcPts val="2160"/>
              </a:lnSpc>
              <a:spcBef>
                <a:spcPts val="370"/>
              </a:spcBef>
            </a:pPr>
            <a:r>
              <a:rPr sz="2000" spc="-5" dirty="0">
                <a:latin typeface="Times New Roman"/>
                <a:cs typeface="Times New Roman"/>
              </a:rPr>
              <a:t>Oprócz standardowego czasu </a:t>
            </a:r>
            <a:r>
              <a:rPr sz="2000" dirty="0">
                <a:latin typeface="Times New Roman"/>
                <a:cs typeface="Times New Roman"/>
              </a:rPr>
              <a:t>na rozwiązanie </a:t>
            </a:r>
            <a:r>
              <a:rPr sz="2000" spc="-5" dirty="0">
                <a:latin typeface="Times New Roman"/>
                <a:cs typeface="Times New Roman"/>
              </a:rPr>
              <a:t>arkusza </a:t>
            </a:r>
            <a:r>
              <a:rPr sz="2000" dirty="0">
                <a:latin typeface="Times New Roman"/>
                <a:cs typeface="Times New Roman"/>
              </a:rPr>
              <a:t>uczeń </a:t>
            </a:r>
            <a:r>
              <a:rPr sz="2000" spc="-5" dirty="0">
                <a:latin typeface="Times New Roman"/>
                <a:cs typeface="Times New Roman"/>
              </a:rPr>
              <a:t>ma </a:t>
            </a:r>
            <a:r>
              <a:rPr sz="2000" dirty="0">
                <a:latin typeface="Times New Roman"/>
                <a:cs typeface="Times New Roman"/>
              </a:rPr>
              <a:t>dodatkowe 5 </a:t>
            </a:r>
            <a:r>
              <a:rPr sz="2000" spc="-5" dirty="0">
                <a:latin typeface="Times New Roman"/>
                <a:cs typeface="Times New Roman"/>
              </a:rPr>
              <a:t>minut  </a:t>
            </a:r>
            <a:r>
              <a:rPr sz="2000" dirty="0">
                <a:latin typeface="Times New Roman"/>
                <a:cs typeface="Times New Roman"/>
              </a:rPr>
              <a:t>na </a:t>
            </a:r>
            <a:r>
              <a:rPr sz="2000" spc="-5" dirty="0">
                <a:latin typeface="Times New Roman"/>
                <a:cs typeface="Times New Roman"/>
              </a:rPr>
              <a:t>sprawdzenie </a:t>
            </a:r>
            <a:r>
              <a:rPr sz="2000" dirty="0">
                <a:latin typeface="Times New Roman"/>
                <a:cs typeface="Times New Roman"/>
              </a:rPr>
              <a:t>poprawności przeniesienia odpowiedzi na kartę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dirty="0" err="1">
                <a:latin typeface="Times New Roman"/>
                <a:cs typeface="Times New Roman"/>
              </a:rPr>
              <a:t>odpowiedzi</a:t>
            </a:r>
            <a:r>
              <a:rPr sz="2000" dirty="0" smtClean="0">
                <a:latin typeface="Times New Roman"/>
                <a:cs typeface="Times New Roman"/>
              </a:rPr>
              <a:t>.</a:t>
            </a:r>
            <a:endParaRPr sz="2000" dirty="0">
              <a:latin typeface="Times New Roman"/>
              <a:cs typeface="Times New Roman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987122" y="1602991"/>
            <a:ext cx="10282555" cy="3121660"/>
            <a:chOff x="987122" y="1602991"/>
            <a:chExt cx="10282555" cy="3121660"/>
          </a:xfrm>
        </p:grpSpPr>
        <p:sp>
          <p:nvSpPr>
            <p:cNvPr id="5" name="object 5"/>
            <p:cNvSpPr/>
            <p:nvPr/>
          </p:nvSpPr>
          <p:spPr>
            <a:xfrm>
              <a:off x="988722" y="1604591"/>
              <a:ext cx="10279380" cy="3118485"/>
            </a:xfrm>
            <a:custGeom>
              <a:avLst/>
              <a:gdLst/>
              <a:ahLst/>
              <a:cxnLst/>
              <a:rect l="l" t="t" r="r" b="b"/>
              <a:pathLst>
                <a:path w="10279380" h="3118485">
                  <a:moveTo>
                    <a:pt x="4749" y="0"/>
                  </a:moveTo>
                  <a:lnTo>
                    <a:pt x="4749" y="3118448"/>
                  </a:lnTo>
                </a:path>
                <a:path w="10279380" h="3118485">
                  <a:moveTo>
                    <a:pt x="2058645" y="0"/>
                  </a:moveTo>
                  <a:lnTo>
                    <a:pt x="2058645" y="3118448"/>
                  </a:lnTo>
                </a:path>
                <a:path w="10279380" h="3118485">
                  <a:moveTo>
                    <a:pt x="4112541" y="0"/>
                  </a:moveTo>
                  <a:lnTo>
                    <a:pt x="4112541" y="3118448"/>
                  </a:lnTo>
                </a:path>
                <a:path w="10279380" h="3118485">
                  <a:moveTo>
                    <a:pt x="5786038" y="0"/>
                  </a:moveTo>
                  <a:lnTo>
                    <a:pt x="5786038" y="3118448"/>
                  </a:lnTo>
                </a:path>
                <a:path w="10279380" h="3118485">
                  <a:moveTo>
                    <a:pt x="7941684" y="0"/>
                  </a:moveTo>
                  <a:lnTo>
                    <a:pt x="7941684" y="3118448"/>
                  </a:lnTo>
                </a:path>
                <a:path w="10279380" h="3118485">
                  <a:moveTo>
                    <a:pt x="10274204" y="0"/>
                  </a:moveTo>
                  <a:lnTo>
                    <a:pt x="10274204" y="3118448"/>
                  </a:lnTo>
                </a:path>
                <a:path w="10279380" h="3118485">
                  <a:moveTo>
                    <a:pt x="0" y="4749"/>
                  </a:moveTo>
                  <a:lnTo>
                    <a:pt x="10278954" y="4749"/>
                  </a:lnTo>
                </a:path>
              </a:pathLst>
            </a:custGeom>
            <a:ln w="1269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988722" y="1975091"/>
              <a:ext cx="10279380" cy="0"/>
            </a:xfrm>
            <a:custGeom>
              <a:avLst/>
              <a:gdLst/>
              <a:ahLst/>
              <a:cxnLst/>
              <a:rect l="l" t="t" r="r" b="b"/>
              <a:pathLst>
                <a:path w="10279380">
                  <a:moveTo>
                    <a:pt x="0" y="0"/>
                  </a:moveTo>
                  <a:lnTo>
                    <a:pt x="10278954" y="0"/>
                  </a:lnTo>
                </a:path>
              </a:pathLst>
            </a:custGeom>
            <a:ln w="3809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988722" y="2889494"/>
              <a:ext cx="10279380" cy="1828800"/>
            </a:xfrm>
            <a:custGeom>
              <a:avLst/>
              <a:gdLst/>
              <a:ahLst/>
              <a:cxnLst/>
              <a:rect l="l" t="t" r="r" b="b"/>
              <a:pathLst>
                <a:path w="10279380" h="1828800">
                  <a:moveTo>
                    <a:pt x="0" y="0"/>
                  </a:moveTo>
                  <a:lnTo>
                    <a:pt x="10278954" y="0"/>
                  </a:lnTo>
                </a:path>
                <a:path w="10279380" h="1828800">
                  <a:moveTo>
                    <a:pt x="0" y="914398"/>
                  </a:moveTo>
                  <a:lnTo>
                    <a:pt x="10278954" y="914398"/>
                  </a:lnTo>
                </a:path>
                <a:path w="10279380" h="1828800">
                  <a:moveTo>
                    <a:pt x="0" y="1828796"/>
                  </a:moveTo>
                  <a:lnTo>
                    <a:pt x="10278954" y="1828796"/>
                  </a:lnTo>
                </a:path>
              </a:pathLst>
            </a:custGeom>
            <a:ln w="1269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8" name="objec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1833591"/>
              </p:ext>
            </p:extLst>
          </p:nvPr>
        </p:nvGraphicFramePr>
        <p:xfrm>
          <a:off x="1020377" y="1112004"/>
          <a:ext cx="10269853" cy="31089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8402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31775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7322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05612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538729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6574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DF5226"/>
                    </a:solidFill>
                  </a:tcPr>
                </a:tc>
                <a:tc>
                  <a:txBody>
                    <a:bodyPr/>
                    <a:lstStyle/>
                    <a:p>
                      <a:pPr marL="45529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Data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28575" marB="0">
                    <a:solidFill>
                      <a:srgbClr val="DF5226"/>
                    </a:solidFill>
                  </a:tcPr>
                </a:tc>
                <a:tc>
                  <a:txBody>
                    <a:bodyPr/>
                    <a:lstStyle/>
                    <a:p>
                      <a:pPr marL="19177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Czas</a:t>
                      </a:r>
                      <a:r>
                        <a:rPr sz="1800" b="1" spc="-3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trwania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28575" marB="0">
                    <a:solidFill>
                      <a:srgbClr val="DF5226"/>
                    </a:solidFill>
                  </a:tcPr>
                </a:tc>
                <a:tc>
                  <a:txBody>
                    <a:bodyPr/>
                    <a:lstStyle/>
                    <a:p>
                      <a:pPr marL="19240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Wydłużony</a:t>
                      </a:r>
                      <a:r>
                        <a:rPr sz="1800" b="1" spc="-1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czas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28575" marB="0">
                    <a:solidFill>
                      <a:srgbClr val="DF5226"/>
                    </a:solidFill>
                  </a:tcPr>
                </a:tc>
                <a:tc>
                  <a:txBody>
                    <a:bodyPr/>
                    <a:lstStyle/>
                    <a:p>
                      <a:pPr marL="29146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Przybory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28575" marB="0">
                    <a:solidFill>
                      <a:srgbClr val="DF522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17584"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spc="-5" dirty="0">
                          <a:latin typeface="Times New Roman"/>
                          <a:cs typeface="Times New Roman"/>
                        </a:rPr>
                        <a:t>Język</a:t>
                      </a: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polski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28575" marB="0">
                    <a:solidFill>
                      <a:srgbClr val="F2CFCA"/>
                    </a:solidFill>
                  </a:tcPr>
                </a:tc>
                <a:tc>
                  <a:txBody>
                    <a:bodyPr/>
                    <a:lstStyle/>
                    <a:p>
                      <a:pPr marL="45529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pl-PL" sz="1800" dirty="0" smtClean="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pl-PL" sz="1800" spc="-5" dirty="0" smtClean="0">
                          <a:latin typeface="Times New Roman"/>
                          <a:cs typeface="Times New Roman"/>
                        </a:rPr>
                        <a:t>grudnia </a:t>
                      </a:r>
                      <a:r>
                        <a:rPr sz="1800" spc="-20" dirty="0" smtClean="0">
                          <a:latin typeface="Times New Roman"/>
                          <a:cs typeface="Times New Roman"/>
                        </a:rPr>
                        <a:t>202</a:t>
                      </a:r>
                      <a:r>
                        <a:rPr lang="pl-PL" sz="1800" spc="-20" dirty="0" smtClean="0">
                          <a:latin typeface="Times New Roman"/>
                          <a:cs typeface="Times New Roman"/>
                        </a:rPr>
                        <a:t>4 </a:t>
                      </a: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r.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28575" marB="0">
                    <a:solidFill>
                      <a:srgbClr val="F2CFCA"/>
                    </a:solidFill>
                  </a:tcPr>
                </a:tc>
                <a:tc>
                  <a:txBody>
                    <a:bodyPr/>
                    <a:lstStyle/>
                    <a:p>
                      <a:pPr marL="19177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120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min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28575" marB="0">
                    <a:solidFill>
                      <a:srgbClr val="F2CFCA"/>
                    </a:solidFill>
                  </a:tcPr>
                </a:tc>
                <a:tc>
                  <a:txBody>
                    <a:bodyPr/>
                    <a:lstStyle/>
                    <a:p>
                      <a:pPr marL="19240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do 180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 smtClean="0">
                          <a:latin typeface="Times New Roman"/>
                          <a:cs typeface="Times New Roman"/>
                        </a:rPr>
                        <a:t>min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28575" marB="0">
                    <a:solidFill>
                      <a:srgbClr val="F2CFCA"/>
                    </a:solidFill>
                  </a:tcPr>
                </a:tc>
                <a:tc>
                  <a:txBody>
                    <a:bodyPr/>
                    <a:lstStyle/>
                    <a:p>
                      <a:pPr marL="29146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długopis z</a:t>
                      </a: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czarnym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28575" marB="0">
                    <a:solidFill>
                      <a:srgbClr val="F2CFC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7431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2CFCA"/>
                    </a:solidFill>
                  </a:tcPr>
                </a:tc>
                <a:tc>
                  <a:txBody>
                    <a:bodyPr/>
                    <a:lstStyle/>
                    <a:p>
                      <a:pPr marL="455295">
                        <a:lnSpc>
                          <a:spcPts val="2045"/>
                        </a:lnSpc>
                      </a:pP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pl-PL" sz="1800" dirty="0" smtClean="0">
                          <a:latin typeface="Times New Roman"/>
                          <a:cs typeface="Times New Roman"/>
                        </a:rPr>
                        <a:t>poniedziałek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)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2CF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2CF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2CFCA"/>
                    </a:solidFill>
                  </a:tcPr>
                </a:tc>
                <a:tc>
                  <a:txBody>
                    <a:bodyPr/>
                    <a:lstStyle/>
                    <a:p>
                      <a:pPr marL="291465">
                        <a:lnSpc>
                          <a:spcPts val="2045"/>
                        </a:lnSpc>
                      </a:pPr>
                      <a:r>
                        <a:rPr sz="1800" spc="-5" dirty="0">
                          <a:latin typeface="Times New Roman"/>
                          <a:cs typeface="Times New Roman"/>
                        </a:rPr>
                        <a:t>tuszem,</a:t>
                      </a: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legitymacja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2CFC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224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2CFCA"/>
                    </a:solidFill>
                  </a:tcPr>
                </a:tc>
                <a:tc>
                  <a:txBody>
                    <a:bodyPr/>
                    <a:lstStyle/>
                    <a:p>
                      <a:pPr marL="455295">
                        <a:lnSpc>
                          <a:spcPts val="2045"/>
                        </a:lnSpc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godz.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9:00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2CF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2CF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2CFCA"/>
                    </a:solidFill>
                  </a:tcPr>
                </a:tc>
                <a:tc>
                  <a:txBody>
                    <a:bodyPr/>
                    <a:lstStyle/>
                    <a:p>
                      <a:pPr marL="291465">
                        <a:lnSpc>
                          <a:spcPts val="2045"/>
                        </a:lnSpc>
                      </a:pPr>
                      <a:r>
                        <a:rPr sz="1800" spc="-5" dirty="0">
                          <a:latin typeface="Times New Roman"/>
                          <a:cs typeface="Times New Roman"/>
                        </a:rPr>
                        <a:t>szkolna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2CFC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17579"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spc="-5" dirty="0">
                          <a:latin typeface="Times New Roman"/>
                          <a:cs typeface="Times New Roman"/>
                        </a:rPr>
                        <a:t>Matematyka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28575" marB="0">
                    <a:solidFill>
                      <a:srgbClr val="F9E8E6"/>
                    </a:solidFill>
                  </a:tcPr>
                </a:tc>
                <a:tc>
                  <a:txBody>
                    <a:bodyPr/>
                    <a:lstStyle/>
                    <a:p>
                      <a:pPr marL="45529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pl-PL" sz="1800" dirty="0" smtClean="0">
                          <a:latin typeface="Times New Roman"/>
                          <a:cs typeface="Times New Roman"/>
                        </a:rPr>
                        <a:t>3 </a:t>
                      </a:r>
                      <a:r>
                        <a:rPr lang="pl-PL" sz="1800" spc="-5" dirty="0" smtClean="0">
                          <a:latin typeface="Times New Roman"/>
                          <a:cs typeface="Times New Roman"/>
                        </a:rPr>
                        <a:t>grudnia </a:t>
                      </a:r>
                      <a:r>
                        <a:rPr lang="pl-PL" sz="1800" spc="-20" dirty="0" smtClean="0">
                          <a:latin typeface="Times New Roman"/>
                          <a:cs typeface="Times New Roman"/>
                        </a:rPr>
                        <a:t>2024 r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28575" marB="0">
                    <a:solidFill>
                      <a:srgbClr val="F9E8E6"/>
                    </a:solidFill>
                  </a:tcPr>
                </a:tc>
                <a:tc>
                  <a:txBody>
                    <a:bodyPr/>
                    <a:lstStyle/>
                    <a:p>
                      <a:pPr marL="19177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100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min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28575" marB="0">
                    <a:solidFill>
                      <a:srgbClr val="F9E8E6"/>
                    </a:solidFill>
                  </a:tcPr>
                </a:tc>
                <a:tc>
                  <a:txBody>
                    <a:bodyPr/>
                    <a:lstStyle/>
                    <a:p>
                      <a:pPr marL="19240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do 150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min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28575" marB="0">
                    <a:solidFill>
                      <a:srgbClr val="F9E8E6"/>
                    </a:solidFill>
                  </a:tcPr>
                </a:tc>
                <a:tc>
                  <a:txBody>
                    <a:bodyPr/>
                    <a:lstStyle/>
                    <a:p>
                      <a:pPr marL="29146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długopis z</a:t>
                      </a: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czarnym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28575" marB="0">
                    <a:solidFill>
                      <a:srgbClr val="F9E8E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7431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9E8E6"/>
                    </a:solidFill>
                  </a:tcPr>
                </a:tc>
                <a:tc>
                  <a:txBody>
                    <a:bodyPr/>
                    <a:lstStyle/>
                    <a:p>
                      <a:pPr marL="455295">
                        <a:lnSpc>
                          <a:spcPts val="2045"/>
                        </a:lnSpc>
                      </a:pP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pl-PL" sz="1800" dirty="0" smtClean="0">
                          <a:latin typeface="Times New Roman"/>
                          <a:cs typeface="Times New Roman"/>
                        </a:rPr>
                        <a:t>wtorek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)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godz.</a:t>
                      </a:r>
                      <a:r>
                        <a:rPr sz="18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9:00</a:t>
                      </a:r>
                    </a:p>
                  </a:txBody>
                  <a:tcPr marL="0" marR="0" marT="0" marB="0">
                    <a:solidFill>
                      <a:srgbClr val="F9E8E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9E8E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9E8E6"/>
                    </a:solidFill>
                  </a:tcPr>
                </a:tc>
                <a:tc>
                  <a:txBody>
                    <a:bodyPr/>
                    <a:lstStyle/>
                    <a:p>
                      <a:pPr marL="291465">
                        <a:lnSpc>
                          <a:spcPts val="2045"/>
                        </a:lnSpc>
                      </a:pPr>
                      <a:r>
                        <a:rPr sz="1800" spc="-5" dirty="0">
                          <a:latin typeface="Times New Roman"/>
                          <a:cs typeface="Times New Roman"/>
                        </a:rPr>
                        <a:t>tuszem,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u="sng" spc="-5" dirty="0">
                          <a:latin typeface="Times New Roman"/>
                          <a:cs typeface="Times New Roman"/>
                        </a:rPr>
                        <a:t>linijka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,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9E8E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224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9E8E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9E8E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9E8E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9E8E6"/>
                    </a:solidFill>
                  </a:tcPr>
                </a:tc>
                <a:tc>
                  <a:txBody>
                    <a:bodyPr/>
                    <a:lstStyle/>
                    <a:p>
                      <a:pPr marL="291465">
                        <a:lnSpc>
                          <a:spcPts val="2045"/>
                        </a:lnSpc>
                      </a:pPr>
                      <a:r>
                        <a:rPr sz="1800" spc="-5" dirty="0">
                          <a:latin typeface="Times New Roman"/>
                          <a:cs typeface="Times New Roman"/>
                        </a:rPr>
                        <a:t>legitymacja</a:t>
                      </a: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szkolna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9E8E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17579"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spc="-5" dirty="0">
                          <a:latin typeface="Times New Roman"/>
                          <a:cs typeface="Times New Roman"/>
                        </a:rPr>
                        <a:t>Język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obcy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28575" marB="0">
                    <a:solidFill>
                      <a:srgbClr val="F2CFCA"/>
                    </a:solidFill>
                  </a:tcPr>
                </a:tc>
                <a:tc>
                  <a:txBody>
                    <a:bodyPr/>
                    <a:lstStyle/>
                    <a:p>
                      <a:pPr marL="45529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lang="pl-PL" sz="1800" dirty="0" smtClean="0">
                          <a:latin typeface="Times New Roman"/>
                          <a:cs typeface="Times New Roman"/>
                        </a:rPr>
                        <a:t>4 </a:t>
                      </a:r>
                      <a:r>
                        <a:rPr lang="pl-PL" sz="1800" spc="-5" dirty="0" smtClean="0">
                          <a:latin typeface="Times New Roman"/>
                          <a:cs typeface="Times New Roman"/>
                        </a:rPr>
                        <a:t>grudnia </a:t>
                      </a:r>
                      <a:r>
                        <a:rPr lang="pl-PL" sz="1800" spc="-20" dirty="0" smtClean="0">
                          <a:latin typeface="Times New Roman"/>
                          <a:cs typeface="Times New Roman"/>
                        </a:rPr>
                        <a:t>2024 r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28575" marB="0">
                    <a:solidFill>
                      <a:srgbClr val="F2CFCA"/>
                    </a:solidFill>
                  </a:tcPr>
                </a:tc>
                <a:tc>
                  <a:txBody>
                    <a:bodyPr/>
                    <a:lstStyle/>
                    <a:p>
                      <a:pPr marL="19177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90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min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28575" marB="0">
                    <a:solidFill>
                      <a:srgbClr val="F2CFCA"/>
                    </a:solidFill>
                  </a:tcPr>
                </a:tc>
                <a:tc>
                  <a:txBody>
                    <a:bodyPr/>
                    <a:lstStyle/>
                    <a:p>
                      <a:pPr marL="19240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do 135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min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28575" marB="0">
                    <a:solidFill>
                      <a:srgbClr val="F2CFCA"/>
                    </a:solidFill>
                  </a:tcPr>
                </a:tc>
                <a:tc>
                  <a:txBody>
                    <a:bodyPr/>
                    <a:lstStyle/>
                    <a:p>
                      <a:pPr marL="29146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długopis z</a:t>
                      </a: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czarnym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28575" marB="0">
                    <a:solidFill>
                      <a:srgbClr val="F2CFC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74319">
                <a:tc>
                  <a:txBody>
                    <a:bodyPr/>
                    <a:lstStyle/>
                    <a:p>
                      <a:pPr marL="85725">
                        <a:lnSpc>
                          <a:spcPts val="2045"/>
                        </a:lnSpc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nowożytny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2CFCA"/>
                    </a:solidFill>
                  </a:tcPr>
                </a:tc>
                <a:tc>
                  <a:txBody>
                    <a:bodyPr/>
                    <a:lstStyle/>
                    <a:p>
                      <a:pPr marL="455295">
                        <a:lnSpc>
                          <a:spcPts val="2045"/>
                        </a:lnSpc>
                      </a:pP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lang="pl-PL" sz="1800" dirty="0" smtClean="0">
                          <a:latin typeface="Times New Roman"/>
                          <a:cs typeface="Times New Roman"/>
                        </a:rPr>
                        <a:t>środa</a:t>
                      </a:r>
                      <a:r>
                        <a:rPr sz="1800" dirty="0" smtClean="0">
                          <a:latin typeface="Times New Roman"/>
                          <a:cs typeface="Times New Roman"/>
                        </a:rPr>
                        <a:t>)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2CF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2CF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2CFCA"/>
                    </a:solidFill>
                  </a:tcPr>
                </a:tc>
                <a:tc>
                  <a:txBody>
                    <a:bodyPr/>
                    <a:lstStyle/>
                    <a:p>
                      <a:pPr marL="291465">
                        <a:lnSpc>
                          <a:spcPts val="2045"/>
                        </a:lnSpc>
                      </a:pPr>
                      <a:r>
                        <a:rPr sz="1800" spc="-5" dirty="0">
                          <a:latin typeface="Times New Roman"/>
                          <a:cs typeface="Times New Roman"/>
                        </a:rPr>
                        <a:t>tuszem,</a:t>
                      </a: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legitymacja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2CFC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2249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2CFCA"/>
                    </a:solidFill>
                  </a:tcPr>
                </a:tc>
                <a:tc>
                  <a:txBody>
                    <a:bodyPr/>
                    <a:lstStyle/>
                    <a:p>
                      <a:pPr marL="455295">
                        <a:lnSpc>
                          <a:spcPts val="2045"/>
                        </a:lnSpc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godz.9:00</a:t>
                      </a:r>
                    </a:p>
                  </a:txBody>
                  <a:tcPr marL="0" marR="0" marT="0" marB="0">
                    <a:solidFill>
                      <a:srgbClr val="F2CF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2CFC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2CFCA"/>
                    </a:solidFill>
                  </a:tcPr>
                </a:tc>
                <a:tc>
                  <a:txBody>
                    <a:bodyPr/>
                    <a:lstStyle/>
                    <a:p>
                      <a:pPr marL="291465">
                        <a:lnSpc>
                          <a:spcPts val="2045"/>
                        </a:lnSpc>
                      </a:pPr>
                      <a:r>
                        <a:rPr sz="1800" spc="-5" dirty="0">
                          <a:latin typeface="Times New Roman"/>
                          <a:cs typeface="Times New Roman"/>
                        </a:rPr>
                        <a:t>szkolna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2CFC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1991544" y="908720"/>
            <a:ext cx="8352928" cy="5328592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pl-PL" b="1" dirty="0">
                <a:solidFill>
                  <a:srgbClr val="C00000"/>
                </a:solidFill>
              </a:rPr>
              <a:t>Do egzaminu ósmoklasisty </a:t>
            </a:r>
            <a:r>
              <a:rPr lang="pl-PL" b="1" dirty="0"/>
              <a:t>w terminie dodatkowym </a:t>
            </a:r>
            <a:r>
              <a:rPr lang="pl-PL" dirty="0"/>
              <a:t>przystępuje uczeń, który: </a:t>
            </a:r>
          </a:p>
          <a:p>
            <a:pPr marL="514350" indent="-514350">
              <a:lnSpc>
                <a:spcPct val="110000"/>
              </a:lnSpc>
              <a:buAutoNum type="alphaLcPeriod"/>
            </a:pPr>
            <a:r>
              <a:rPr lang="pl-PL" dirty="0"/>
              <a:t>z przyczyn losowych lub zdrowotnych nie przystąpił  do egzaminu ósmoklasisty z danego przedmiotu lub przedmiotów w terminie głównym;  </a:t>
            </a:r>
          </a:p>
          <a:p>
            <a:pPr marL="514350" indent="-514350">
              <a:lnSpc>
                <a:spcPct val="110000"/>
              </a:lnSpc>
              <a:buAutoNum type="alphaLcPeriod"/>
            </a:pPr>
            <a:r>
              <a:rPr lang="pl-PL" dirty="0"/>
              <a:t>przerwał lub któremu przerwano i unieważniono egzamin ósmoklasisty z danego przedmiotu lub przedmiotów  w terminie głównym (również z przyczyn losowych  lub zdrowotnych);</a:t>
            </a:r>
          </a:p>
          <a:p>
            <a:pPr marL="514350" indent="-514350">
              <a:lnSpc>
                <a:spcPct val="110000"/>
              </a:lnSpc>
              <a:buAutoNum type="alphaLcPeriod"/>
            </a:pPr>
            <a:r>
              <a:rPr lang="pl-PL" dirty="0"/>
              <a:t>któremu dyrektor OKE lub dyrektor CKE unieważnił egzamin                         z danego przedmiotu lub przedmiotów. </a:t>
            </a:r>
          </a:p>
          <a:p>
            <a:pPr>
              <a:lnSpc>
                <a:spcPct val="110000"/>
              </a:lnSpc>
            </a:pPr>
            <a:r>
              <a:rPr lang="pl-PL" dirty="0"/>
              <a:t>Do egzaminu ósmoklasisty w terminie dodatkowym zdający przystępuje w szkole, której jest uczniem.</a:t>
            </a:r>
          </a:p>
        </p:txBody>
      </p:sp>
    </p:spTree>
    <p:extLst>
      <p:ext uri="{BB962C8B-B14F-4D97-AF65-F5344CB8AC3E}">
        <p14:creationId xmlns:p14="http://schemas.microsoft.com/office/powerpoint/2010/main" val="4168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15480" y="1052736"/>
            <a:ext cx="9289032" cy="4796071"/>
          </a:xfrm>
        </p:spPr>
        <p:txBody>
          <a:bodyPr>
            <a:normAutofit/>
          </a:bodyPr>
          <a:lstStyle/>
          <a:p>
            <a:endParaRPr lang="pl-PL" sz="800" b="1" dirty="0" smtClean="0">
              <a:latin typeface="Calibri" panose="020F0502020204030204" pitchFamily="34" charset="0"/>
            </a:endParaRPr>
          </a:p>
          <a:p>
            <a:pPr algn="l"/>
            <a:r>
              <a:rPr lang="pl-PL" sz="2300" b="1" dirty="0" smtClean="0">
                <a:solidFill>
                  <a:srgbClr val="00B050"/>
                </a:solidFill>
                <a:latin typeface="Calibri" panose="020F0502020204030204" pitchFamily="34" charset="0"/>
              </a:rPr>
              <a:t>Dostosowanie </a:t>
            </a:r>
            <a:r>
              <a:rPr lang="pl-PL" sz="2300" b="1" dirty="0">
                <a:solidFill>
                  <a:srgbClr val="00B050"/>
                </a:solidFill>
                <a:latin typeface="Calibri" panose="020F0502020204030204" pitchFamily="34" charset="0"/>
              </a:rPr>
              <a:t>warunków i form przeprowadzania </a:t>
            </a:r>
            <a:r>
              <a:rPr lang="pl-PL" sz="2300" b="1" dirty="0" smtClean="0">
                <a:solidFill>
                  <a:srgbClr val="00B050"/>
                </a:solidFill>
                <a:latin typeface="Calibri" panose="020F0502020204030204" pitchFamily="34" charset="0"/>
              </a:rPr>
              <a:t>egzaminu </a:t>
            </a:r>
            <a:r>
              <a:rPr lang="pl-PL" sz="2300" b="1" dirty="0">
                <a:solidFill>
                  <a:srgbClr val="00B050"/>
                </a:solidFill>
                <a:latin typeface="Calibri" panose="020F0502020204030204" pitchFamily="34" charset="0"/>
              </a:rPr>
              <a:t>ósmoklasisty do potrzeb edukacyjnych i możliwości psychofizycznych zdających</a:t>
            </a:r>
          </a:p>
          <a:p>
            <a:pPr algn="ctr"/>
            <a:endParaRPr lang="pl-PL" sz="900" b="1" dirty="0">
              <a:solidFill>
                <a:schemeClr val="accent6"/>
              </a:solidFill>
              <a:latin typeface="Calibri" panose="020F0502020204030204" pitchFamily="34" charset="0"/>
            </a:endParaRPr>
          </a:p>
          <a:p>
            <a:pPr algn="l"/>
            <a:r>
              <a:rPr lang="pl-PL" dirty="0" smtClean="0">
                <a:latin typeface="Calibri" panose="020F0502020204030204" pitchFamily="34" charset="0"/>
              </a:rPr>
              <a:t>Możliwe </a:t>
            </a:r>
            <a:r>
              <a:rPr lang="pl-PL" dirty="0">
                <a:latin typeface="Calibri" panose="020F0502020204030204" pitchFamily="34" charset="0"/>
              </a:rPr>
              <a:t>sposoby dostosowania warunków i </a:t>
            </a:r>
            <a:r>
              <a:rPr lang="pl-PL" dirty="0" smtClean="0">
                <a:latin typeface="Calibri" panose="020F0502020204030204" pitchFamily="34" charset="0"/>
              </a:rPr>
              <a:t>form przeprowadzania </a:t>
            </a:r>
            <a:r>
              <a:rPr lang="pl-PL" dirty="0">
                <a:latin typeface="Calibri" panose="020F0502020204030204" pitchFamily="34" charset="0"/>
              </a:rPr>
              <a:t>egzaminu ósmoklasisty do potrzeb </a:t>
            </a:r>
            <a:r>
              <a:rPr lang="pl-PL" dirty="0" smtClean="0">
                <a:latin typeface="Calibri" panose="020F0502020204030204" pitchFamily="34" charset="0"/>
              </a:rPr>
              <a:t>edukacyjnych i </a:t>
            </a:r>
            <a:r>
              <a:rPr lang="pl-PL" dirty="0">
                <a:latin typeface="Calibri" panose="020F0502020204030204" pitchFamily="34" charset="0"/>
              </a:rPr>
              <a:t>możliwości psychofizycznych zdających wymienione są </a:t>
            </a:r>
            <a:r>
              <a:rPr lang="pl-PL" dirty="0" smtClean="0">
                <a:latin typeface="Calibri" panose="020F0502020204030204" pitchFamily="34" charset="0"/>
              </a:rPr>
              <a:t>w </a:t>
            </a:r>
            <a:r>
              <a:rPr lang="pl-PL" dirty="0">
                <a:latin typeface="Calibri" panose="020F0502020204030204" pitchFamily="34" charset="0"/>
              </a:rPr>
              <a:t>komunikacie o dostosowaniach. </a:t>
            </a:r>
          </a:p>
          <a:p>
            <a:pPr algn="just"/>
            <a:endParaRPr lang="pl-PL" sz="1000" dirty="0">
              <a:latin typeface="Calibri" panose="020F0502020204030204" pitchFamily="34" charset="0"/>
            </a:endParaRPr>
          </a:p>
          <a:p>
            <a:pPr algn="l"/>
            <a:r>
              <a:rPr lang="pl-PL" dirty="0" smtClean="0">
                <a:latin typeface="Calibri" panose="020F0502020204030204" pitchFamily="34" charset="0"/>
              </a:rPr>
              <a:t>Dostosowanie </a:t>
            </a:r>
            <a:r>
              <a:rPr lang="pl-PL" dirty="0">
                <a:latin typeface="Calibri" panose="020F0502020204030204" pitchFamily="34" charset="0"/>
              </a:rPr>
              <a:t>formy egzaminu ósmoklasisty polega </a:t>
            </a:r>
            <a:r>
              <a:rPr lang="pl-PL" dirty="0" smtClean="0">
                <a:latin typeface="Calibri" panose="020F0502020204030204" pitchFamily="34" charset="0"/>
              </a:rPr>
              <a:t>na </a:t>
            </a:r>
            <a:r>
              <a:rPr lang="pl-PL" dirty="0">
                <a:latin typeface="Calibri" panose="020F0502020204030204" pitchFamily="34" charset="0"/>
              </a:rPr>
              <a:t>przygotowaniu odrębnych arkuszy egzaminacyjnych dostosowanych do: </a:t>
            </a:r>
          </a:p>
          <a:p>
            <a:pPr marL="268288" algn="just"/>
            <a:r>
              <a:rPr lang="pl-PL" dirty="0" smtClean="0">
                <a:latin typeface="Calibri" panose="020F0502020204030204" pitchFamily="34" charset="0"/>
              </a:rPr>
              <a:t>a</a:t>
            </a:r>
            <a:r>
              <a:rPr lang="pl-PL" dirty="0">
                <a:latin typeface="Calibri" panose="020F0502020204030204" pitchFamily="34" charset="0"/>
              </a:rPr>
              <a:t>.  </a:t>
            </a:r>
            <a:r>
              <a:rPr lang="pl-PL" dirty="0" smtClean="0">
                <a:latin typeface="Calibri" panose="020F0502020204030204" pitchFamily="34" charset="0"/>
              </a:rPr>
              <a:t>rodzaju </a:t>
            </a:r>
            <a:r>
              <a:rPr lang="pl-PL" dirty="0">
                <a:latin typeface="Calibri" panose="020F0502020204030204" pitchFamily="34" charset="0"/>
              </a:rPr>
              <a:t>niepełnosprawności ucznia,</a:t>
            </a:r>
          </a:p>
          <a:p>
            <a:pPr marL="268288" algn="just"/>
            <a:r>
              <a:rPr lang="pl-PL" dirty="0" smtClean="0">
                <a:latin typeface="Calibri" panose="020F0502020204030204" pitchFamily="34" charset="0"/>
              </a:rPr>
              <a:t>b</a:t>
            </a:r>
            <a:r>
              <a:rPr lang="pl-PL" dirty="0">
                <a:latin typeface="Calibri" panose="020F0502020204030204" pitchFamily="34" charset="0"/>
              </a:rPr>
              <a:t>. potrzeb </a:t>
            </a:r>
            <a:r>
              <a:rPr lang="pl-PL" dirty="0" smtClean="0">
                <a:latin typeface="Calibri" panose="020F0502020204030204" pitchFamily="34" charset="0"/>
              </a:rPr>
              <a:t>ucznia, któremu </a:t>
            </a:r>
            <a:r>
              <a:rPr lang="pl-PL" dirty="0">
                <a:latin typeface="Calibri" panose="020F0502020204030204" pitchFamily="34" charset="0"/>
              </a:rPr>
              <a:t>ograniczona znajomość języka polskiego utrudnia zrozumienie czytanego tekstu. </a:t>
            </a:r>
          </a:p>
          <a:p>
            <a:pPr algn="just"/>
            <a:endParaRPr lang="pl-PL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72326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1487488" y="404664"/>
            <a:ext cx="9289032" cy="6048672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pl-PL" sz="2000" dirty="0">
                <a:latin typeface="Calibri" panose="020F0502020204030204" pitchFamily="34" charset="0"/>
              </a:rPr>
              <a:t> </a:t>
            </a:r>
            <a:r>
              <a:rPr lang="pl-PL" sz="3500" b="1" dirty="0">
                <a:solidFill>
                  <a:srgbClr val="00B050"/>
                </a:solidFill>
                <a:latin typeface="Calibri" panose="020F0502020204030204" pitchFamily="34" charset="0"/>
              </a:rPr>
              <a:t>Dostosowanie warunków </a:t>
            </a:r>
            <a:r>
              <a:rPr lang="pl-PL" sz="3200" dirty="0">
                <a:latin typeface="Calibri" panose="020F0502020204030204" pitchFamily="34" charset="0"/>
              </a:rPr>
              <a:t>przeprowadzania egzaminu ósmoklasisty polega między innymi na: </a:t>
            </a:r>
          </a:p>
          <a:p>
            <a:pPr marL="457200" indent="-457200">
              <a:lnSpc>
                <a:spcPct val="120000"/>
              </a:lnSpc>
              <a:buAutoNum type="alphaLcPeriod"/>
            </a:pPr>
            <a:r>
              <a:rPr lang="pl-PL" sz="3200" dirty="0">
                <a:latin typeface="Calibri" panose="020F0502020204030204" pitchFamily="34" charset="0"/>
              </a:rPr>
              <a:t>zminimalizowaniu ograniczeń wynikających z niepełnosprawności, niedostosowania społecznego lub zagrożenia niedostosowaniem społecznym ucznia,</a:t>
            </a:r>
          </a:p>
          <a:p>
            <a:pPr marL="457200" indent="-457200">
              <a:lnSpc>
                <a:spcPct val="120000"/>
              </a:lnSpc>
              <a:buAutoNum type="alphaLcPeriod"/>
            </a:pPr>
            <a:r>
              <a:rPr lang="pl-PL" sz="3200" b="1" dirty="0">
                <a:latin typeface="Calibri" panose="020F0502020204030204" pitchFamily="34" charset="0"/>
              </a:rPr>
              <a:t>zapewnieniu uczniowi miejsca pracy odpowiedniego do jego potrzeb edukacyjnych oraz możliwości psychofizycznych,</a:t>
            </a:r>
          </a:p>
          <a:p>
            <a:pPr marL="457200" indent="-457200">
              <a:lnSpc>
                <a:spcPct val="120000"/>
              </a:lnSpc>
              <a:buAutoNum type="alphaLcPeriod"/>
            </a:pPr>
            <a:r>
              <a:rPr lang="pl-PL" sz="3200" dirty="0">
                <a:latin typeface="Calibri" panose="020F0502020204030204" pitchFamily="34" charset="0"/>
              </a:rPr>
              <a:t>wykorzystaniu odpowiedniego sprzętu specjalistycznego i środków dydaktycznych, </a:t>
            </a:r>
          </a:p>
          <a:p>
            <a:pPr marL="457200" indent="-457200">
              <a:lnSpc>
                <a:spcPct val="120000"/>
              </a:lnSpc>
              <a:buAutoNum type="alphaLcPeriod"/>
            </a:pPr>
            <a:r>
              <a:rPr lang="pl-PL" sz="3200" b="1" dirty="0">
                <a:latin typeface="Calibri" panose="020F0502020204030204" pitchFamily="34" charset="0"/>
              </a:rPr>
              <a:t>odpowiednim</a:t>
            </a:r>
            <a:r>
              <a:rPr lang="pl-PL" sz="3200" dirty="0">
                <a:latin typeface="Calibri" panose="020F0502020204030204" pitchFamily="34" charset="0"/>
              </a:rPr>
              <a:t> </a:t>
            </a:r>
            <a:r>
              <a:rPr lang="pl-PL" sz="3200" b="1" dirty="0">
                <a:latin typeface="Calibri" panose="020F0502020204030204" pitchFamily="34" charset="0"/>
              </a:rPr>
              <a:t>przedłużeniu czasu przewidzianego na przeprowadzenie egzaminu ósmoklasisty z danego przedmiotu lub przedmiotów</a:t>
            </a:r>
            <a:r>
              <a:rPr lang="pl-PL" sz="3200" dirty="0">
                <a:latin typeface="Calibri" panose="020F0502020204030204" pitchFamily="34" charset="0"/>
              </a:rPr>
              <a:t>, </a:t>
            </a:r>
          </a:p>
          <a:p>
            <a:pPr marL="457200" indent="-457200">
              <a:lnSpc>
                <a:spcPct val="120000"/>
              </a:lnSpc>
              <a:buAutoNum type="alphaLcPeriod"/>
            </a:pPr>
            <a:r>
              <a:rPr lang="pl-PL" sz="3200" b="1" dirty="0">
                <a:latin typeface="Calibri" panose="020F0502020204030204" pitchFamily="34" charset="0"/>
              </a:rPr>
              <a:t>ustaleniu zasad oceniania rozwiązań zadań wykorzystywanych                      do przeprowadzania egzaminu ósmoklasisty</a:t>
            </a:r>
            <a:r>
              <a:rPr lang="pl-PL" sz="3200" dirty="0">
                <a:latin typeface="Calibri" panose="020F0502020204030204" pitchFamily="34" charset="0"/>
              </a:rPr>
              <a:t>,  uwzględniających potrzeby edukacyjne oraz możliwości psychofizyczne ucznia, </a:t>
            </a:r>
          </a:p>
          <a:p>
            <a:pPr marL="457200" indent="-457200">
              <a:lnSpc>
                <a:spcPct val="120000"/>
              </a:lnSpc>
              <a:buAutoNum type="alphaLcPeriod"/>
            </a:pPr>
            <a:r>
              <a:rPr lang="pl-PL" sz="3200" dirty="0">
                <a:latin typeface="Calibri" panose="020F0502020204030204" pitchFamily="34" charset="0"/>
              </a:rPr>
              <a:t> zapewnieniu obecności i pomocy w czasie egzaminu ósmoklasisty nauczyciela wspomagającego ucznia w czytaniu lub pisaniu lub specjalisty odpowiednio z zakresu danego rodzaju niepełnosprawności.</a:t>
            </a:r>
          </a:p>
        </p:txBody>
      </p:sp>
    </p:spTree>
    <p:extLst>
      <p:ext uri="{BB962C8B-B14F-4D97-AF65-F5344CB8AC3E}">
        <p14:creationId xmlns:p14="http://schemas.microsoft.com/office/powerpoint/2010/main" val="18072972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Egzamin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41703" y="1523354"/>
            <a:ext cx="10316210" cy="4172167"/>
          </a:xfrm>
          <a:prstGeom prst="rect">
            <a:avLst/>
          </a:prstGeom>
        </p:spPr>
        <p:txBody>
          <a:bodyPr vert="horz" wrap="square" lIns="0" tIns="12318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sz="2200" b="1" spc="-5" dirty="0">
                <a:latin typeface="Times New Roman"/>
                <a:cs typeface="Times New Roman"/>
              </a:rPr>
              <a:t>Uczeń</a:t>
            </a:r>
            <a:r>
              <a:rPr sz="2200" spc="-5" dirty="0">
                <a:latin typeface="Times New Roman"/>
                <a:cs typeface="Times New Roman"/>
              </a:rPr>
              <a:t>:</a:t>
            </a:r>
            <a:endParaRPr sz="2200" dirty="0">
              <a:latin typeface="Times New Roman"/>
              <a:cs typeface="Times New Roman"/>
            </a:endParaRPr>
          </a:p>
          <a:p>
            <a:pPr marL="194945" marR="21590" indent="-170180">
              <a:lnSpc>
                <a:spcPts val="2110"/>
              </a:lnSpc>
              <a:spcBef>
                <a:spcPts val="1385"/>
              </a:spcBef>
              <a:buClr>
                <a:srgbClr val="DF5226"/>
              </a:buClr>
              <a:buSzPct val="79545"/>
              <a:buFont typeface="IPAexGothic"/>
              <a:buChar char="•"/>
              <a:tabLst>
                <a:tab pos="195580" algn="l"/>
                <a:tab pos="698500" algn="l"/>
                <a:tab pos="1494790" algn="l"/>
                <a:tab pos="1815464" algn="l"/>
                <a:tab pos="2835910" algn="l"/>
                <a:tab pos="3278504" algn="l"/>
                <a:tab pos="3829050" algn="l"/>
                <a:tab pos="5738495" algn="l"/>
                <a:tab pos="6909434" algn="l"/>
                <a:tab pos="8918575" algn="l"/>
                <a:tab pos="9305290" algn="l"/>
              </a:tabLst>
            </a:pPr>
            <a:r>
              <a:rPr sz="2200" spc="-5" dirty="0">
                <a:latin typeface="Times New Roman"/>
                <a:cs typeface="Times New Roman"/>
              </a:rPr>
              <a:t>m</a:t>
            </a:r>
            <a:r>
              <a:rPr sz="2200" dirty="0">
                <a:latin typeface="Times New Roman"/>
                <a:cs typeface="Times New Roman"/>
              </a:rPr>
              <a:t>a	</a:t>
            </a:r>
            <a:r>
              <a:rPr sz="2200" spc="-5" dirty="0">
                <a:latin typeface="Times New Roman"/>
                <a:cs typeface="Times New Roman"/>
              </a:rPr>
              <a:t>zaka</a:t>
            </a:r>
            <a:r>
              <a:rPr sz="2200" dirty="0">
                <a:latin typeface="Times New Roman"/>
                <a:cs typeface="Times New Roman"/>
              </a:rPr>
              <a:t>z	</a:t>
            </a:r>
            <a:r>
              <a:rPr sz="2200" spc="-5" dirty="0">
                <a:latin typeface="Times New Roman"/>
                <a:cs typeface="Times New Roman"/>
              </a:rPr>
              <a:t>wnoszeni</a:t>
            </a:r>
            <a:r>
              <a:rPr sz="2200" dirty="0">
                <a:latin typeface="Times New Roman"/>
                <a:cs typeface="Times New Roman"/>
              </a:rPr>
              <a:t>a	do	</a:t>
            </a:r>
            <a:r>
              <a:rPr sz="2200" spc="-5" dirty="0">
                <a:latin typeface="Times New Roman"/>
                <a:cs typeface="Times New Roman"/>
              </a:rPr>
              <a:t>sal</a:t>
            </a:r>
            <a:r>
              <a:rPr sz="2200" dirty="0">
                <a:latin typeface="Times New Roman"/>
                <a:cs typeface="Times New Roman"/>
              </a:rPr>
              <a:t>i	</a:t>
            </a:r>
            <a:r>
              <a:rPr sz="2200" spc="-5" dirty="0">
                <a:latin typeface="Times New Roman"/>
                <a:cs typeface="Times New Roman"/>
              </a:rPr>
              <a:t>egzaminacyjne</a:t>
            </a:r>
            <a:r>
              <a:rPr sz="2200" dirty="0">
                <a:latin typeface="Times New Roman"/>
                <a:cs typeface="Times New Roman"/>
              </a:rPr>
              <a:t>j	urządzeń	</a:t>
            </a:r>
            <a:r>
              <a:rPr sz="2200" spc="-5" dirty="0">
                <a:latin typeface="Times New Roman"/>
                <a:cs typeface="Times New Roman"/>
              </a:rPr>
              <a:t>elektronicznych</a:t>
            </a:r>
            <a:r>
              <a:rPr sz="2200" dirty="0">
                <a:latin typeface="Times New Roman"/>
                <a:cs typeface="Times New Roman"/>
              </a:rPr>
              <a:t>,	</a:t>
            </a:r>
            <a:r>
              <a:rPr sz="2200" spc="-5" dirty="0">
                <a:latin typeface="Times New Roman"/>
                <a:cs typeface="Times New Roman"/>
              </a:rPr>
              <a:t>tj</a:t>
            </a:r>
            <a:r>
              <a:rPr sz="2200" dirty="0">
                <a:latin typeface="Times New Roman"/>
                <a:cs typeface="Times New Roman"/>
              </a:rPr>
              <a:t>.	</a:t>
            </a:r>
            <a:r>
              <a:rPr sz="2200" spc="-5" dirty="0">
                <a:latin typeface="Times New Roman"/>
                <a:cs typeface="Times New Roman"/>
              </a:rPr>
              <a:t>telefonu,  smartwatcha,	</a:t>
            </a:r>
            <a:r>
              <a:rPr sz="2200" dirty="0">
                <a:latin typeface="Times New Roman"/>
                <a:cs typeface="Times New Roman"/>
              </a:rPr>
              <a:t>kalkulatora</a:t>
            </a:r>
            <a:r>
              <a:rPr sz="2200" spc="-5" dirty="0">
                <a:latin typeface="Times New Roman"/>
                <a:cs typeface="Times New Roman"/>
              </a:rPr>
              <a:t> itp.</a:t>
            </a:r>
            <a:endParaRPr sz="2200" dirty="0">
              <a:latin typeface="Times New Roman"/>
              <a:cs typeface="Times New Roman"/>
            </a:endParaRPr>
          </a:p>
          <a:p>
            <a:pPr marL="194945" marR="5080" indent="-170180">
              <a:lnSpc>
                <a:spcPct val="80000"/>
              </a:lnSpc>
              <a:spcBef>
                <a:spcPts val="1420"/>
              </a:spcBef>
              <a:buClr>
                <a:srgbClr val="DF5226"/>
              </a:buClr>
              <a:buSzPct val="79545"/>
              <a:buFont typeface="IPAexGothic"/>
              <a:buChar char="•"/>
              <a:tabLst>
                <a:tab pos="195580" algn="l"/>
              </a:tabLst>
            </a:pPr>
            <a:r>
              <a:rPr sz="2200" spc="-5" dirty="0">
                <a:latin typeface="Times New Roman"/>
                <a:cs typeface="Times New Roman"/>
              </a:rPr>
              <a:t>może </a:t>
            </a:r>
            <a:r>
              <a:rPr sz="2200" dirty="0">
                <a:latin typeface="Times New Roman"/>
                <a:cs typeface="Times New Roman"/>
              </a:rPr>
              <a:t>posiadać </a:t>
            </a:r>
            <a:r>
              <a:rPr sz="2200" spc="-5" dirty="0">
                <a:latin typeface="Times New Roman"/>
                <a:cs typeface="Times New Roman"/>
              </a:rPr>
              <a:t>małą </a:t>
            </a:r>
            <a:r>
              <a:rPr sz="2200" dirty="0">
                <a:latin typeface="Times New Roman"/>
                <a:cs typeface="Times New Roman"/>
              </a:rPr>
              <a:t>butelkę </a:t>
            </a:r>
            <a:r>
              <a:rPr sz="2200" spc="-5" dirty="0">
                <a:latin typeface="Times New Roman"/>
                <a:cs typeface="Times New Roman"/>
              </a:rPr>
              <a:t>wody </a:t>
            </a:r>
            <a:r>
              <a:rPr sz="2200" dirty="0">
                <a:latin typeface="Times New Roman"/>
                <a:cs typeface="Times New Roman"/>
              </a:rPr>
              <a:t>(podczas pracy z </a:t>
            </a:r>
            <a:r>
              <a:rPr sz="2200" spc="-5" dirty="0">
                <a:latin typeface="Times New Roman"/>
                <a:cs typeface="Times New Roman"/>
              </a:rPr>
              <a:t>arkuszem </a:t>
            </a:r>
            <a:r>
              <a:rPr sz="2200" dirty="0">
                <a:latin typeface="Times New Roman"/>
                <a:cs typeface="Times New Roman"/>
              </a:rPr>
              <a:t>butelka powinna </a:t>
            </a:r>
            <a:r>
              <a:rPr sz="2200" spc="-5" dirty="0" err="1">
                <a:latin typeface="Times New Roman"/>
                <a:cs typeface="Times New Roman"/>
              </a:rPr>
              <a:t>stać</a:t>
            </a:r>
            <a:r>
              <a:rPr sz="2200" spc="-5" dirty="0">
                <a:latin typeface="Times New Roman"/>
                <a:cs typeface="Times New Roman"/>
              </a:rPr>
              <a:t> </a:t>
            </a:r>
            <a:r>
              <a:rPr sz="2200" dirty="0" err="1" smtClean="0">
                <a:latin typeface="Times New Roman"/>
                <a:cs typeface="Times New Roman"/>
              </a:rPr>
              <a:t>na</a:t>
            </a:r>
            <a:r>
              <a:rPr lang="pl-PL" sz="2200" dirty="0" smtClean="0">
                <a:latin typeface="Times New Roman"/>
                <a:cs typeface="Times New Roman"/>
              </a:rPr>
              <a:t> </a:t>
            </a:r>
            <a:r>
              <a:rPr sz="2200" dirty="0" err="1" smtClean="0">
                <a:latin typeface="Times New Roman"/>
                <a:cs typeface="Times New Roman"/>
              </a:rPr>
              <a:t>podłodze</a:t>
            </a:r>
            <a:r>
              <a:rPr sz="2200" dirty="0" smtClean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przy nodze</a:t>
            </a:r>
            <a:r>
              <a:rPr sz="2200" spc="-5" dirty="0">
                <a:latin typeface="Times New Roman"/>
                <a:cs typeface="Times New Roman"/>
              </a:rPr>
              <a:t> stolika)</a:t>
            </a:r>
            <a:endParaRPr sz="2200" dirty="0">
              <a:latin typeface="Times New Roman"/>
              <a:cs typeface="Times New Roman"/>
            </a:endParaRPr>
          </a:p>
          <a:p>
            <a:pPr marL="195580" indent="-170180">
              <a:lnSpc>
                <a:spcPct val="100000"/>
              </a:lnSpc>
              <a:spcBef>
                <a:spcPts val="869"/>
              </a:spcBef>
              <a:buClr>
                <a:srgbClr val="DF5226"/>
              </a:buClr>
              <a:buSzPct val="79545"/>
              <a:buFont typeface="IPAexGothic"/>
              <a:buChar char="•"/>
              <a:tabLst>
                <a:tab pos="195580" algn="l"/>
              </a:tabLst>
            </a:pPr>
            <a:r>
              <a:rPr sz="2200" dirty="0">
                <a:latin typeface="Times New Roman"/>
                <a:cs typeface="Times New Roman"/>
              </a:rPr>
              <a:t>przed </a:t>
            </a:r>
            <a:r>
              <a:rPr sz="2200" spc="-5" dirty="0">
                <a:latin typeface="Times New Roman"/>
                <a:cs typeface="Times New Roman"/>
              </a:rPr>
              <a:t>wejściem </a:t>
            </a:r>
            <a:r>
              <a:rPr sz="2200" dirty="0">
                <a:latin typeface="Times New Roman"/>
                <a:cs typeface="Times New Roman"/>
              </a:rPr>
              <a:t>do </a:t>
            </a:r>
            <a:r>
              <a:rPr sz="2200" spc="-5" dirty="0">
                <a:latin typeface="Times New Roman"/>
                <a:cs typeface="Times New Roman"/>
              </a:rPr>
              <a:t>sali egzaminacyjnej losuje </a:t>
            </a:r>
            <a:r>
              <a:rPr sz="2200" dirty="0">
                <a:latin typeface="Times New Roman"/>
                <a:cs typeface="Times New Roman"/>
              </a:rPr>
              <a:t>numer </a:t>
            </a:r>
            <a:r>
              <a:rPr sz="2200" spc="-5" dirty="0">
                <a:latin typeface="Times New Roman"/>
                <a:cs typeface="Times New Roman"/>
              </a:rPr>
              <a:t>stolika </a:t>
            </a:r>
            <a:r>
              <a:rPr sz="2200" dirty="0">
                <a:latin typeface="Times New Roman"/>
                <a:cs typeface="Times New Roman"/>
              </a:rPr>
              <a:t>przy którym będzie</a:t>
            </a:r>
            <a:r>
              <a:rPr sz="2200" spc="-7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pracować</a:t>
            </a:r>
          </a:p>
          <a:p>
            <a:pPr marL="195580" indent="-170180">
              <a:lnSpc>
                <a:spcPct val="100000"/>
              </a:lnSpc>
              <a:spcBef>
                <a:spcPts val="875"/>
              </a:spcBef>
              <a:buClr>
                <a:srgbClr val="DF5226"/>
              </a:buClr>
              <a:buSzPct val="79545"/>
              <a:buFont typeface="IPAexGothic"/>
              <a:buChar char="•"/>
              <a:tabLst>
                <a:tab pos="195580" algn="l"/>
              </a:tabLst>
            </a:pPr>
            <a:r>
              <a:rPr sz="2200" spc="-5" dirty="0">
                <a:latin typeface="Times New Roman"/>
                <a:cs typeface="Times New Roman"/>
              </a:rPr>
              <a:t>zapoznaje się </a:t>
            </a:r>
            <a:r>
              <a:rPr sz="2200" dirty="0">
                <a:latin typeface="Times New Roman"/>
                <a:cs typeface="Times New Roman"/>
              </a:rPr>
              <a:t>z </a:t>
            </a:r>
            <a:r>
              <a:rPr sz="2200" spc="-5" dirty="0">
                <a:latin typeface="Times New Roman"/>
                <a:cs typeface="Times New Roman"/>
              </a:rPr>
              <a:t>instrukcją </a:t>
            </a:r>
            <a:r>
              <a:rPr sz="2200" dirty="0">
                <a:latin typeface="Times New Roman"/>
                <a:cs typeface="Times New Roman"/>
              </a:rPr>
              <a:t>umieszczoną na </a:t>
            </a:r>
            <a:r>
              <a:rPr sz="2200" spc="-5" dirty="0">
                <a:latin typeface="Times New Roman"/>
                <a:cs typeface="Times New Roman"/>
              </a:rPr>
              <a:t>arkuszu</a:t>
            </a:r>
            <a:r>
              <a:rPr sz="2200" spc="-2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egzaminacyjnym</a:t>
            </a:r>
            <a:endParaRPr sz="2200" dirty="0">
              <a:latin typeface="Times New Roman"/>
              <a:cs typeface="Times New Roman"/>
            </a:endParaRPr>
          </a:p>
          <a:p>
            <a:pPr marL="195580" indent="-170180">
              <a:lnSpc>
                <a:spcPct val="100000"/>
              </a:lnSpc>
              <a:spcBef>
                <a:spcPts val="869"/>
              </a:spcBef>
              <a:buClr>
                <a:srgbClr val="DF5226"/>
              </a:buClr>
              <a:buSzPct val="79545"/>
              <a:buFont typeface="IPAexGothic"/>
              <a:buChar char="•"/>
              <a:tabLst>
                <a:tab pos="195580" algn="l"/>
              </a:tabLst>
            </a:pPr>
            <a:r>
              <a:rPr sz="2200" spc="-5" dirty="0">
                <a:latin typeface="Times New Roman"/>
                <a:cs typeface="Times New Roman"/>
              </a:rPr>
              <a:t>sprawdza </a:t>
            </a:r>
            <a:r>
              <a:rPr sz="2200" dirty="0">
                <a:latin typeface="Times New Roman"/>
                <a:cs typeface="Times New Roman"/>
              </a:rPr>
              <a:t>kompletność</a:t>
            </a:r>
            <a:r>
              <a:rPr sz="2200" spc="-5" dirty="0">
                <a:latin typeface="Times New Roman"/>
                <a:cs typeface="Times New Roman"/>
              </a:rPr>
              <a:t> arkusza</a:t>
            </a:r>
            <a:endParaRPr sz="2200" dirty="0">
              <a:latin typeface="Times New Roman"/>
              <a:cs typeface="Times New Roman"/>
            </a:endParaRPr>
          </a:p>
          <a:p>
            <a:pPr marL="195580" indent="-170180">
              <a:lnSpc>
                <a:spcPct val="100000"/>
              </a:lnSpc>
              <a:spcBef>
                <a:spcPts val="869"/>
              </a:spcBef>
              <a:buClr>
                <a:srgbClr val="DF5226"/>
              </a:buClr>
              <a:buSzPct val="79545"/>
              <a:buFont typeface="IPAexGothic"/>
              <a:buChar char="•"/>
              <a:tabLst>
                <a:tab pos="195580" algn="l"/>
              </a:tabLst>
            </a:pPr>
            <a:r>
              <a:rPr sz="2200" dirty="0">
                <a:latin typeface="Times New Roman"/>
                <a:cs typeface="Times New Roman"/>
              </a:rPr>
              <a:t>koduje </a:t>
            </a:r>
            <a:r>
              <a:rPr sz="2200" spc="-5" dirty="0">
                <a:latin typeface="Times New Roman"/>
                <a:cs typeface="Times New Roman"/>
              </a:rPr>
              <a:t>arkusz egzaminacyjny </a:t>
            </a:r>
            <a:r>
              <a:rPr sz="2200" dirty="0">
                <a:latin typeface="Times New Roman"/>
                <a:cs typeface="Times New Roman"/>
              </a:rPr>
              <a:t>w </a:t>
            </a:r>
            <a:r>
              <a:rPr sz="2200" spc="-5" dirty="0">
                <a:latin typeface="Times New Roman"/>
                <a:cs typeface="Times New Roman"/>
              </a:rPr>
              <a:t>wyznaczonych</a:t>
            </a:r>
            <a:r>
              <a:rPr sz="2200" spc="-2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miejscach</a:t>
            </a:r>
            <a:endParaRPr sz="2200" dirty="0">
              <a:latin typeface="Times New Roman"/>
              <a:cs typeface="Times New Roman"/>
            </a:endParaRPr>
          </a:p>
          <a:p>
            <a:pPr marL="195580" indent="-170180">
              <a:lnSpc>
                <a:spcPct val="100000"/>
              </a:lnSpc>
              <a:spcBef>
                <a:spcPts val="875"/>
              </a:spcBef>
              <a:buClr>
                <a:srgbClr val="DF5226"/>
              </a:buClr>
              <a:buSzPct val="79545"/>
              <a:buFont typeface="IPAexGothic"/>
              <a:buChar char="•"/>
              <a:tabLst>
                <a:tab pos="195580" algn="l"/>
              </a:tabLst>
            </a:pPr>
            <a:r>
              <a:rPr sz="2200" dirty="0">
                <a:latin typeface="Times New Roman"/>
                <a:cs typeface="Times New Roman"/>
              </a:rPr>
              <a:t>rozpoczyna pracę z </a:t>
            </a:r>
            <a:r>
              <a:rPr sz="2200" spc="-5" dirty="0">
                <a:latin typeface="Times New Roman"/>
                <a:cs typeface="Times New Roman"/>
              </a:rPr>
              <a:t>arkuszem </a:t>
            </a:r>
            <a:r>
              <a:rPr sz="2200" dirty="0">
                <a:latin typeface="Times New Roman"/>
                <a:cs typeface="Times New Roman"/>
              </a:rPr>
              <a:t>po otrzymaniu pozwolenia od</a:t>
            </a:r>
            <a:r>
              <a:rPr sz="2200" spc="-3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nauczyciela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56898" y="762887"/>
            <a:ext cx="6154420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W </a:t>
            </a:r>
            <a:r>
              <a:rPr spc="-10" dirty="0"/>
              <a:t>czasie trwania</a:t>
            </a:r>
            <a:r>
              <a:rPr spc="-175" dirty="0"/>
              <a:t> </a:t>
            </a:r>
            <a:r>
              <a:rPr spc="-10" dirty="0"/>
              <a:t>egzaminu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03487" y="1803520"/>
            <a:ext cx="10441305" cy="3179717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182245" marR="20955" indent="-170180" algn="just">
              <a:lnSpc>
                <a:spcPts val="2380"/>
              </a:lnSpc>
              <a:spcBef>
                <a:spcPts val="395"/>
              </a:spcBef>
              <a:buClr>
                <a:srgbClr val="DF5226"/>
              </a:buClr>
              <a:buSzPct val="79545"/>
              <a:buFont typeface="IPAexGothic"/>
              <a:buChar char="•"/>
              <a:tabLst>
                <a:tab pos="182880" algn="l"/>
              </a:tabLst>
            </a:pPr>
            <a:r>
              <a:rPr sz="2200" spc="-5" dirty="0">
                <a:latin typeface="Times New Roman"/>
                <a:cs typeface="Times New Roman"/>
              </a:rPr>
              <a:t>Członkowie </a:t>
            </a:r>
            <a:r>
              <a:rPr sz="2200" dirty="0">
                <a:latin typeface="Times New Roman"/>
                <a:cs typeface="Times New Roman"/>
              </a:rPr>
              <a:t>komisji </a:t>
            </a:r>
            <a:r>
              <a:rPr sz="2200" b="1" dirty="0">
                <a:latin typeface="Times New Roman"/>
                <a:cs typeface="Times New Roman"/>
              </a:rPr>
              <a:t>nie udzielają </a:t>
            </a:r>
            <a:r>
              <a:rPr sz="2200" b="1" spc="-5" dirty="0">
                <a:latin typeface="Times New Roman"/>
                <a:cs typeface="Times New Roman"/>
              </a:rPr>
              <a:t>żadnych wyjaśnień </a:t>
            </a:r>
            <a:r>
              <a:rPr sz="2200" b="1" dirty="0">
                <a:latin typeface="Times New Roman"/>
                <a:cs typeface="Times New Roman"/>
              </a:rPr>
              <a:t>dotyczących </a:t>
            </a:r>
            <a:r>
              <a:rPr sz="2200" b="1" spc="-5" dirty="0">
                <a:latin typeface="Times New Roman"/>
                <a:cs typeface="Times New Roman"/>
              </a:rPr>
              <a:t>zadań egzaminacyjnych</a:t>
            </a:r>
            <a:r>
              <a:rPr sz="2200" spc="-5" dirty="0">
                <a:latin typeface="Times New Roman"/>
                <a:cs typeface="Times New Roman"/>
              </a:rPr>
              <a:t>,  </a:t>
            </a:r>
            <a:r>
              <a:rPr sz="2200" dirty="0">
                <a:latin typeface="Times New Roman"/>
                <a:cs typeface="Times New Roman"/>
              </a:rPr>
              <a:t>odpowiadają </a:t>
            </a:r>
            <a:r>
              <a:rPr sz="2200" spc="-5" dirty="0">
                <a:latin typeface="Times New Roman"/>
                <a:cs typeface="Times New Roman"/>
              </a:rPr>
              <a:t>tylko </a:t>
            </a:r>
            <a:r>
              <a:rPr sz="2200" dirty="0">
                <a:latin typeface="Times New Roman"/>
                <a:cs typeface="Times New Roman"/>
              </a:rPr>
              <a:t>na pytania </a:t>
            </a:r>
            <a:r>
              <a:rPr sz="2200" spc="-5" dirty="0">
                <a:latin typeface="Times New Roman"/>
                <a:cs typeface="Times New Roman"/>
              </a:rPr>
              <a:t>techniczne </a:t>
            </a:r>
            <a:r>
              <a:rPr sz="2200" dirty="0">
                <a:latin typeface="Times New Roman"/>
                <a:cs typeface="Times New Roman"/>
              </a:rPr>
              <a:t>i</a:t>
            </a:r>
            <a:r>
              <a:rPr sz="2200" spc="-1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organizacyjne.</a:t>
            </a:r>
            <a:endParaRPr sz="2200" dirty="0">
              <a:latin typeface="Times New Roman"/>
              <a:cs typeface="Times New Roman"/>
            </a:endParaRPr>
          </a:p>
          <a:p>
            <a:pPr marL="182245" marR="5080" indent="-170180" algn="just">
              <a:lnSpc>
                <a:spcPts val="2380"/>
              </a:lnSpc>
              <a:spcBef>
                <a:spcPts val="1390"/>
              </a:spcBef>
              <a:buClr>
                <a:srgbClr val="DF5226"/>
              </a:buClr>
              <a:buSzPct val="79545"/>
              <a:buFont typeface="IPAexGothic"/>
              <a:buChar char="•"/>
              <a:tabLst>
                <a:tab pos="182880" algn="l"/>
              </a:tabLst>
            </a:pPr>
            <a:r>
              <a:rPr sz="2200" dirty="0">
                <a:latin typeface="Times New Roman"/>
                <a:cs typeface="Times New Roman"/>
              </a:rPr>
              <a:t>W uzasadnionych przypadkach przewodniczący </a:t>
            </a:r>
            <a:r>
              <a:rPr sz="2200" spc="-5" dirty="0">
                <a:latin typeface="Times New Roman"/>
                <a:cs typeface="Times New Roman"/>
              </a:rPr>
              <a:t>zespołu </a:t>
            </a:r>
            <a:r>
              <a:rPr sz="2200" dirty="0">
                <a:latin typeface="Times New Roman"/>
                <a:cs typeface="Times New Roman"/>
              </a:rPr>
              <a:t>nadzorującego </a:t>
            </a:r>
            <a:r>
              <a:rPr sz="2200" spc="-5" dirty="0">
                <a:latin typeface="Times New Roman"/>
                <a:cs typeface="Times New Roman"/>
              </a:rPr>
              <a:t>może zezwolić  </a:t>
            </a:r>
            <a:r>
              <a:rPr sz="2200" dirty="0">
                <a:latin typeface="Times New Roman"/>
                <a:cs typeface="Times New Roman"/>
              </a:rPr>
              <a:t>na opuszczenie </a:t>
            </a:r>
            <a:r>
              <a:rPr sz="2200" spc="-5" dirty="0">
                <a:latin typeface="Times New Roman"/>
                <a:cs typeface="Times New Roman"/>
              </a:rPr>
              <a:t>sali. Uczeń sygnalizuje taką </a:t>
            </a:r>
            <a:r>
              <a:rPr sz="2200" dirty="0">
                <a:latin typeface="Times New Roman"/>
                <a:cs typeface="Times New Roman"/>
              </a:rPr>
              <a:t>potrzebę przez podniesienie ręki.  </a:t>
            </a:r>
            <a:r>
              <a:rPr sz="2200" spc="-5" dirty="0">
                <a:latin typeface="Times New Roman"/>
                <a:cs typeface="Times New Roman"/>
              </a:rPr>
              <a:t>Po </a:t>
            </a:r>
            <a:r>
              <a:rPr sz="2200" dirty="0">
                <a:latin typeface="Times New Roman"/>
                <a:cs typeface="Times New Roman"/>
              </a:rPr>
              <a:t>uzyskaniu </a:t>
            </a:r>
            <a:r>
              <a:rPr sz="2200" spc="-5" dirty="0">
                <a:latin typeface="Times New Roman"/>
                <a:cs typeface="Times New Roman"/>
              </a:rPr>
              <a:t>zezwolenia </a:t>
            </a:r>
            <a:r>
              <a:rPr sz="2200" dirty="0">
                <a:latin typeface="Times New Roman"/>
                <a:cs typeface="Times New Roman"/>
              </a:rPr>
              <a:t>na </a:t>
            </a:r>
            <a:r>
              <a:rPr sz="2200" spc="-5" dirty="0">
                <a:latin typeface="Times New Roman"/>
                <a:cs typeface="Times New Roman"/>
              </a:rPr>
              <a:t>wyjście </a:t>
            </a:r>
            <a:r>
              <a:rPr sz="2200" dirty="0">
                <a:latin typeface="Times New Roman"/>
                <a:cs typeface="Times New Roman"/>
              </a:rPr>
              <a:t>pozostawia </a:t>
            </a:r>
            <a:r>
              <a:rPr sz="2200" spc="-5" dirty="0">
                <a:latin typeface="Times New Roman"/>
                <a:cs typeface="Times New Roman"/>
              </a:rPr>
              <a:t>zamknięty arkusz, </a:t>
            </a:r>
            <a:r>
              <a:rPr sz="2200" dirty="0">
                <a:latin typeface="Times New Roman"/>
                <a:cs typeface="Times New Roman"/>
              </a:rPr>
              <a:t>a </a:t>
            </a:r>
            <a:r>
              <a:rPr sz="2200" spc="-5" dirty="0">
                <a:latin typeface="Times New Roman"/>
                <a:cs typeface="Times New Roman"/>
              </a:rPr>
              <a:t>czas jego  </a:t>
            </a:r>
            <a:r>
              <a:rPr sz="2200" dirty="0">
                <a:latin typeface="Times New Roman"/>
                <a:cs typeface="Times New Roman"/>
              </a:rPr>
              <a:t>nieobecności </a:t>
            </a:r>
            <a:r>
              <a:rPr sz="2200" spc="-5" dirty="0">
                <a:latin typeface="Times New Roman"/>
                <a:cs typeface="Times New Roman"/>
              </a:rPr>
              <a:t>jest </a:t>
            </a:r>
            <a:r>
              <a:rPr sz="2200" dirty="0">
                <a:latin typeface="Times New Roman"/>
                <a:cs typeface="Times New Roman"/>
              </a:rPr>
              <a:t>odnotowywany w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protokole.</a:t>
            </a:r>
          </a:p>
          <a:p>
            <a:pPr marL="182245" marR="37465" indent="-170180" algn="just">
              <a:lnSpc>
                <a:spcPts val="2380"/>
              </a:lnSpc>
              <a:spcBef>
                <a:spcPts val="1385"/>
              </a:spcBef>
              <a:buClr>
                <a:srgbClr val="DF5226"/>
              </a:buClr>
              <a:buSzPct val="79545"/>
              <a:buFont typeface="IPAexGothic"/>
              <a:buChar char="•"/>
              <a:tabLst>
                <a:tab pos="182880" algn="l"/>
              </a:tabLst>
            </a:pPr>
            <a:r>
              <a:rPr sz="2200" spc="-5" dirty="0">
                <a:latin typeface="Times New Roman"/>
                <a:cs typeface="Times New Roman"/>
              </a:rPr>
              <a:t>Uczeń </a:t>
            </a:r>
            <a:r>
              <a:rPr sz="2200" dirty="0">
                <a:latin typeface="Times New Roman"/>
                <a:cs typeface="Times New Roman"/>
              </a:rPr>
              <a:t>który </a:t>
            </a:r>
            <a:r>
              <a:rPr sz="2200" spc="-5" dirty="0">
                <a:latin typeface="Times New Roman"/>
                <a:cs typeface="Times New Roman"/>
              </a:rPr>
              <a:t>jest </a:t>
            </a:r>
            <a:r>
              <a:rPr sz="2200" spc="-30" dirty="0">
                <a:latin typeface="Times New Roman"/>
                <a:cs typeface="Times New Roman"/>
              </a:rPr>
              <a:t>chory, </a:t>
            </a:r>
            <a:r>
              <a:rPr sz="2200" spc="-5" dirty="0">
                <a:latin typeface="Times New Roman"/>
                <a:cs typeface="Times New Roman"/>
              </a:rPr>
              <a:t>może </a:t>
            </a:r>
            <a:r>
              <a:rPr sz="2200" dirty="0">
                <a:latin typeface="Times New Roman"/>
                <a:cs typeface="Times New Roman"/>
              </a:rPr>
              <a:t>korzystać w </a:t>
            </a:r>
            <a:r>
              <a:rPr sz="2200" spc="-5" dirty="0">
                <a:latin typeface="Times New Roman"/>
                <a:cs typeface="Times New Roman"/>
              </a:rPr>
              <a:t>czasie trwania egzaminu </a:t>
            </a:r>
            <a:r>
              <a:rPr sz="2200" dirty="0">
                <a:latin typeface="Times New Roman"/>
                <a:cs typeface="Times New Roman"/>
              </a:rPr>
              <a:t>z </a:t>
            </a:r>
            <a:r>
              <a:rPr sz="2200" spc="-5" dirty="0">
                <a:latin typeface="Times New Roman"/>
                <a:cs typeface="Times New Roman"/>
              </a:rPr>
              <a:t>zaleconego </a:t>
            </a:r>
            <a:r>
              <a:rPr sz="2200" dirty="0">
                <a:latin typeface="Times New Roman"/>
                <a:cs typeface="Times New Roman"/>
              </a:rPr>
              <a:t>przez  </a:t>
            </a:r>
            <a:r>
              <a:rPr sz="2200" spc="-5" dirty="0">
                <a:latin typeface="Times New Roman"/>
                <a:cs typeface="Times New Roman"/>
              </a:rPr>
              <a:t>lekarza sprzętu medycznego lub </a:t>
            </a:r>
            <a:r>
              <a:rPr sz="2200" spc="-30" dirty="0">
                <a:latin typeface="Times New Roman"/>
                <a:cs typeface="Times New Roman"/>
              </a:rPr>
              <a:t>leków, </a:t>
            </a:r>
            <a:r>
              <a:rPr sz="2200" dirty="0">
                <a:latin typeface="Times New Roman"/>
                <a:cs typeface="Times New Roman"/>
              </a:rPr>
              <a:t>pod </a:t>
            </a:r>
            <a:r>
              <a:rPr sz="2200" spc="-5" dirty="0">
                <a:latin typeface="Times New Roman"/>
                <a:cs typeface="Times New Roman"/>
              </a:rPr>
              <a:t>warunkiem, że taka </a:t>
            </a:r>
            <a:r>
              <a:rPr sz="2200" dirty="0">
                <a:latin typeface="Times New Roman"/>
                <a:cs typeface="Times New Roman"/>
              </a:rPr>
              <a:t>konieczność </a:t>
            </a:r>
            <a:r>
              <a:rPr sz="2200" spc="-5" dirty="0">
                <a:latin typeface="Times New Roman"/>
                <a:cs typeface="Times New Roman"/>
              </a:rPr>
              <a:t>została  zgłoszona </a:t>
            </a:r>
            <a:r>
              <a:rPr sz="2200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przed rozpoczęciem</a:t>
            </a:r>
            <a:r>
              <a:rPr sz="2200" u="heavy" spc="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egzaminu</a:t>
            </a:r>
            <a:r>
              <a:rPr sz="2200" u="heavy" spc="-5" dirty="0">
                <a:uFill>
                  <a:solidFill>
                    <a:srgbClr val="000000"/>
                  </a:solidFill>
                </a:uFill>
                <a:latin typeface="IPAexGothic"/>
                <a:cs typeface="IPAexGothic"/>
              </a:rPr>
              <a:t>.</a:t>
            </a:r>
            <a:endParaRPr sz="2200" dirty="0">
              <a:latin typeface="IPAexGothic"/>
              <a:cs typeface="IPAexGothic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281</TotalTime>
  <Words>1166</Words>
  <Application>Microsoft Office PowerPoint</Application>
  <PresentationFormat>Niestandardowy</PresentationFormat>
  <Paragraphs>131</Paragraphs>
  <Slides>17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17</vt:i4>
      </vt:variant>
    </vt:vector>
  </HeadingPairs>
  <TitlesOfParts>
    <vt:vector size="18" baseType="lpstr">
      <vt:lpstr>Office Theme</vt:lpstr>
      <vt:lpstr>Prezentacja programu PowerPoint</vt:lpstr>
      <vt:lpstr>O egzaminie</vt:lpstr>
      <vt:lpstr>Prezentacja programu PowerPoint</vt:lpstr>
      <vt:lpstr>Harmonogram</vt:lpstr>
      <vt:lpstr>Prezentacja programu PowerPoint</vt:lpstr>
      <vt:lpstr>Prezentacja programu PowerPoint</vt:lpstr>
      <vt:lpstr>Prezentacja programu PowerPoint</vt:lpstr>
      <vt:lpstr>Egzamin</vt:lpstr>
      <vt:lpstr>W czasie trwania egzaminu</vt:lpstr>
      <vt:lpstr>Unieważnienie egzaminu z danego  przedmiotu</vt:lpstr>
      <vt:lpstr>Prezentacja programu PowerPoint</vt:lpstr>
      <vt:lpstr>Prezentacja programu PowerPoint</vt:lpstr>
      <vt:lpstr>Ważne daty</vt:lpstr>
      <vt:lpstr>Ważne daty</vt:lpstr>
      <vt:lpstr>Ważne daty</vt:lpstr>
      <vt:lpstr>Prezentacja programu PowerPoint</vt:lpstr>
      <vt:lpstr>Dodatkowe informacje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Egzamin ósmoklasisty prezentacja dla rodziców i uczniów.pptx</dc:title>
  <dc:creator>user</dc:creator>
  <cp:lastModifiedBy>komp</cp:lastModifiedBy>
  <cp:revision>46</cp:revision>
  <dcterms:created xsi:type="dcterms:W3CDTF">2022-09-14T09:14:24Z</dcterms:created>
  <dcterms:modified xsi:type="dcterms:W3CDTF">2025-01-14T19:38:32Z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or">
    <vt:lpwstr>Google</vt:lpwstr>
  </property>
  <property fmtid="{D5CDD505-2E9C-101B-9397-08002B2CF9AE}" pid="3" name="LastSaved">
    <vt:filetime>2022-09-14T00:00:00Z</vt:filetime>
  </property>
</Properties>
</file>